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20" r:id="rId3"/>
    <p:sldId id="335" r:id="rId4"/>
    <p:sldId id="334" r:id="rId5"/>
    <p:sldId id="333" r:id="rId6"/>
    <p:sldId id="328" r:id="rId7"/>
    <p:sldId id="260" r:id="rId8"/>
    <p:sldId id="261" r:id="rId9"/>
    <p:sldId id="276" r:id="rId10"/>
    <p:sldId id="277" r:id="rId11"/>
    <p:sldId id="402" r:id="rId12"/>
    <p:sldId id="278" r:id="rId13"/>
    <p:sldId id="279" r:id="rId14"/>
    <p:sldId id="403" r:id="rId15"/>
    <p:sldId id="280" r:id="rId16"/>
    <p:sldId id="404" r:id="rId17"/>
    <p:sldId id="282" r:id="rId18"/>
    <p:sldId id="287" r:id="rId19"/>
    <p:sldId id="286" r:id="rId20"/>
    <p:sldId id="405" r:id="rId21"/>
    <p:sldId id="288" r:id="rId22"/>
    <p:sldId id="289" r:id="rId23"/>
    <p:sldId id="290" r:id="rId24"/>
    <p:sldId id="291" r:id="rId25"/>
    <p:sldId id="311" r:id="rId26"/>
    <p:sldId id="329" r:id="rId27"/>
    <p:sldId id="263" r:id="rId28"/>
    <p:sldId id="292" r:id="rId29"/>
    <p:sldId id="293" r:id="rId30"/>
    <p:sldId id="294" r:id="rId31"/>
    <p:sldId id="323" r:id="rId32"/>
    <p:sldId id="324" r:id="rId33"/>
    <p:sldId id="325" r:id="rId34"/>
    <p:sldId id="326" r:id="rId35"/>
    <p:sldId id="295" r:id="rId36"/>
    <p:sldId id="317" r:id="rId37"/>
    <p:sldId id="319" r:id="rId38"/>
    <p:sldId id="312" r:id="rId39"/>
    <p:sldId id="313" r:id="rId40"/>
    <p:sldId id="314" r:id="rId41"/>
    <p:sldId id="315" r:id="rId42"/>
    <p:sldId id="316" r:id="rId43"/>
    <p:sldId id="296" r:id="rId44"/>
    <p:sldId id="297" r:id="rId45"/>
    <p:sldId id="298" r:id="rId46"/>
    <p:sldId id="299" r:id="rId47"/>
    <p:sldId id="301" r:id="rId48"/>
    <p:sldId id="264" r:id="rId49"/>
    <p:sldId id="265" r:id="rId50"/>
    <p:sldId id="266" r:id="rId51"/>
    <p:sldId id="321" r:id="rId52"/>
    <p:sldId id="342" r:id="rId53"/>
    <p:sldId id="343" r:id="rId54"/>
    <p:sldId id="305" r:id="rId55"/>
    <p:sldId id="322" r:id="rId56"/>
    <p:sldId id="401" r:id="rId57"/>
    <p:sldId id="339" r:id="rId58"/>
    <p:sldId id="341" r:id="rId59"/>
    <p:sldId id="310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 varScale="1">
        <p:scale>
          <a:sx n="68" d="100"/>
          <a:sy n="68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6E4C2-1837-452C-AD8E-6708EA607A9B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4C9975CD-C0DE-4DF3-B012-D78678B9EF61}">
      <dgm:prSet phldrT="[Text]"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0" dirty="0">
              <a:latin typeface="+mn-lt"/>
              <a:cs typeface="Aharoni" pitchFamily="2" charset="-79"/>
            </a:rPr>
            <a:t>SUPPORT</a:t>
          </a:r>
        </a:p>
      </dgm:t>
    </dgm:pt>
    <dgm:pt modelId="{7CDA5728-DAD3-4161-AEF4-C46872742918}" type="parTrans" cxnId="{1918C737-ADBB-4054-964D-9F494293C5EF}">
      <dgm:prSet/>
      <dgm:spPr/>
      <dgm:t>
        <a:bodyPr/>
        <a:lstStyle/>
        <a:p>
          <a:endParaRPr lang="en-US" sz="2000" b="0" dirty="0">
            <a:solidFill>
              <a:schemeClr val="accent5">
                <a:lumMod val="50000"/>
              </a:schemeClr>
            </a:solidFill>
            <a:latin typeface="+mn-lt"/>
          </a:endParaRPr>
        </a:p>
      </dgm:t>
    </dgm:pt>
    <dgm:pt modelId="{CB4204A6-B0AD-42FB-BD8B-7830CD522949}" type="sibTrans" cxnId="{1918C737-ADBB-4054-964D-9F494293C5EF}">
      <dgm:prSet/>
      <dgm:spPr/>
      <dgm:t>
        <a:bodyPr/>
        <a:lstStyle/>
        <a:p>
          <a:endParaRPr lang="en-US" sz="2000" b="0" dirty="0">
            <a:solidFill>
              <a:schemeClr val="accent5">
                <a:lumMod val="50000"/>
              </a:schemeClr>
            </a:solidFill>
            <a:latin typeface="+mn-lt"/>
          </a:endParaRPr>
        </a:p>
      </dgm:t>
    </dgm:pt>
    <dgm:pt modelId="{A2AA150D-B86A-42E4-8A19-2C8E4E9D0F81}">
      <dgm:prSet phldrT="[Text]"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0" dirty="0">
              <a:latin typeface="+mn-lt"/>
              <a:cs typeface="Aharoni" pitchFamily="2" charset="-79"/>
            </a:rPr>
            <a:t>DOWNLOAD CENTER</a:t>
          </a:r>
        </a:p>
      </dgm:t>
    </dgm:pt>
    <dgm:pt modelId="{51ED4FEF-25E2-4458-B5CC-B4AB7FEA2D66}" type="parTrans" cxnId="{8716F58D-23C6-4A5E-B86A-ABF102FB166E}">
      <dgm:prSet/>
      <dgm:spPr/>
      <dgm:t>
        <a:bodyPr/>
        <a:lstStyle/>
        <a:p>
          <a:endParaRPr lang="en-US" sz="2000" b="0" dirty="0">
            <a:solidFill>
              <a:schemeClr val="accent5">
                <a:lumMod val="50000"/>
              </a:schemeClr>
            </a:solidFill>
            <a:latin typeface="+mn-lt"/>
          </a:endParaRPr>
        </a:p>
      </dgm:t>
    </dgm:pt>
    <dgm:pt modelId="{2437C7F4-AC0E-41B3-9639-3774036B7DB9}" type="sibTrans" cxnId="{8716F58D-23C6-4A5E-B86A-ABF102FB166E}">
      <dgm:prSet/>
      <dgm:spPr/>
      <dgm:t>
        <a:bodyPr/>
        <a:lstStyle/>
        <a:p>
          <a:endParaRPr lang="en-US" sz="2000" b="0" dirty="0">
            <a:solidFill>
              <a:schemeClr val="accent5">
                <a:lumMod val="50000"/>
              </a:schemeClr>
            </a:solidFill>
            <a:latin typeface="+mn-lt"/>
          </a:endParaRPr>
        </a:p>
      </dgm:t>
    </dgm:pt>
    <dgm:pt modelId="{3C7F5310-ADD6-4938-85EB-01FA9F9C6F48}">
      <dgm:prSet phldrT="[Text]"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0" dirty="0">
              <a:latin typeface="+mn-lt"/>
              <a:cs typeface="Aharoni" pitchFamily="2" charset="-79"/>
            </a:rPr>
            <a:t>REGISTRATION</a:t>
          </a:r>
        </a:p>
      </dgm:t>
    </dgm:pt>
    <dgm:pt modelId="{449CAC38-9A23-4246-969E-9FBE7DE702A5}" type="parTrans" cxnId="{1E00CB1F-E7C6-4552-9F1D-680717F48689}">
      <dgm:prSet/>
      <dgm:spPr/>
      <dgm:t>
        <a:bodyPr/>
        <a:lstStyle/>
        <a:p>
          <a:endParaRPr lang="en-US" sz="2000" b="0" dirty="0">
            <a:solidFill>
              <a:schemeClr val="accent5">
                <a:lumMod val="50000"/>
              </a:schemeClr>
            </a:solidFill>
            <a:latin typeface="+mn-lt"/>
          </a:endParaRPr>
        </a:p>
      </dgm:t>
    </dgm:pt>
    <dgm:pt modelId="{22322D03-9A6A-41DE-806A-78AF4A6C9434}" type="sibTrans" cxnId="{1E00CB1F-E7C6-4552-9F1D-680717F48689}">
      <dgm:prSet/>
      <dgm:spPr/>
      <dgm:t>
        <a:bodyPr/>
        <a:lstStyle/>
        <a:p>
          <a:endParaRPr lang="en-US" sz="2000" b="0" dirty="0">
            <a:solidFill>
              <a:schemeClr val="accent5">
                <a:lumMod val="50000"/>
              </a:schemeClr>
            </a:solidFill>
            <a:latin typeface="+mn-lt"/>
          </a:endParaRPr>
        </a:p>
      </dgm:t>
    </dgm:pt>
    <dgm:pt modelId="{3C519ED8-0742-4FD7-A088-47B6F85541E5}" type="pres">
      <dgm:prSet presAssocID="{F906E4C2-1837-452C-AD8E-6708EA607A9B}" presName="Name0" presStyleCnt="0">
        <dgm:presLayoutVars>
          <dgm:dir/>
          <dgm:animLvl val="lvl"/>
          <dgm:resizeHandles val="exact"/>
        </dgm:presLayoutVars>
      </dgm:prSet>
      <dgm:spPr/>
    </dgm:pt>
    <dgm:pt modelId="{E86F5D7A-AE3A-4846-8BF1-D58CBDC50B25}" type="pres">
      <dgm:prSet presAssocID="{4C9975CD-C0DE-4DF3-B012-D78678B9EF61}" presName="parTxOnly" presStyleLbl="node1" presStyleIdx="0" presStyleCnt="3" custScaleX="116324">
        <dgm:presLayoutVars>
          <dgm:chMax val="0"/>
          <dgm:chPref val="0"/>
          <dgm:bulletEnabled val="1"/>
        </dgm:presLayoutVars>
      </dgm:prSet>
      <dgm:spPr/>
    </dgm:pt>
    <dgm:pt modelId="{99733708-64E5-490B-A6F2-ECF298DB9DFC}" type="pres">
      <dgm:prSet presAssocID="{CB4204A6-B0AD-42FB-BD8B-7830CD522949}" presName="parTxOnlySpace" presStyleCnt="0"/>
      <dgm:spPr/>
    </dgm:pt>
    <dgm:pt modelId="{62E6356F-E71B-4C3F-80A6-C782A3FA68EE}" type="pres">
      <dgm:prSet presAssocID="{A2AA150D-B86A-42E4-8A19-2C8E4E9D0F8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9D46F66-5914-407B-ABA9-B9C4DBDA0F15}" type="pres">
      <dgm:prSet presAssocID="{2437C7F4-AC0E-41B3-9639-3774036B7DB9}" presName="parTxOnlySpace" presStyleCnt="0"/>
      <dgm:spPr/>
    </dgm:pt>
    <dgm:pt modelId="{C4114C83-B2C3-44D8-8CCA-500BEEF74FE3}" type="pres">
      <dgm:prSet presAssocID="{3C7F5310-ADD6-4938-85EB-01FA9F9C6F48}" presName="parTxOnly" presStyleLbl="node1" presStyleIdx="2" presStyleCnt="3" custScaleX="109596" custLinFactNeighborX="-6511" custLinFactNeighborY="-1154">
        <dgm:presLayoutVars>
          <dgm:chMax val="0"/>
          <dgm:chPref val="0"/>
          <dgm:bulletEnabled val="1"/>
        </dgm:presLayoutVars>
      </dgm:prSet>
      <dgm:spPr/>
    </dgm:pt>
  </dgm:ptLst>
  <dgm:cxnLst>
    <dgm:cxn modelId="{1E00CB1F-E7C6-4552-9F1D-680717F48689}" srcId="{F906E4C2-1837-452C-AD8E-6708EA607A9B}" destId="{3C7F5310-ADD6-4938-85EB-01FA9F9C6F48}" srcOrd="2" destOrd="0" parTransId="{449CAC38-9A23-4246-969E-9FBE7DE702A5}" sibTransId="{22322D03-9A6A-41DE-806A-78AF4A6C9434}"/>
    <dgm:cxn modelId="{1918C737-ADBB-4054-964D-9F494293C5EF}" srcId="{F906E4C2-1837-452C-AD8E-6708EA607A9B}" destId="{4C9975CD-C0DE-4DF3-B012-D78678B9EF61}" srcOrd="0" destOrd="0" parTransId="{7CDA5728-DAD3-4161-AEF4-C46872742918}" sibTransId="{CB4204A6-B0AD-42FB-BD8B-7830CD522949}"/>
    <dgm:cxn modelId="{D07E1B3E-EF27-413A-A2C0-AC7726740535}" type="presOf" srcId="{F906E4C2-1837-452C-AD8E-6708EA607A9B}" destId="{3C519ED8-0742-4FD7-A088-47B6F85541E5}" srcOrd="0" destOrd="0" presId="urn:microsoft.com/office/officeart/2005/8/layout/chevron1"/>
    <dgm:cxn modelId="{ABFFCE4F-CB96-4379-8210-AB77823C50B7}" type="presOf" srcId="{3C7F5310-ADD6-4938-85EB-01FA9F9C6F48}" destId="{C4114C83-B2C3-44D8-8CCA-500BEEF74FE3}" srcOrd="0" destOrd="0" presId="urn:microsoft.com/office/officeart/2005/8/layout/chevron1"/>
    <dgm:cxn modelId="{8716F58D-23C6-4A5E-B86A-ABF102FB166E}" srcId="{F906E4C2-1837-452C-AD8E-6708EA607A9B}" destId="{A2AA150D-B86A-42E4-8A19-2C8E4E9D0F81}" srcOrd="1" destOrd="0" parTransId="{51ED4FEF-25E2-4458-B5CC-B4AB7FEA2D66}" sibTransId="{2437C7F4-AC0E-41B3-9639-3774036B7DB9}"/>
    <dgm:cxn modelId="{85DA8BCD-EE9C-49E3-B939-EF659C1BD0D5}" type="presOf" srcId="{A2AA150D-B86A-42E4-8A19-2C8E4E9D0F81}" destId="{62E6356F-E71B-4C3F-80A6-C782A3FA68EE}" srcOrd="0" destOrd="0" presId="urn:microsoft.com/office/officeart/2005/8/layout/chevron1"/>
    <dgm:cxn modelId="{7B91B9E5-2E31-4993-B9AF-30AA78B44910}" type="presOf" srcId="{4C9975CD-C0DE-4DF3-B012-D78678B9EF61}" destId="{E86F5D7A-AE3A-4846-8BF1-D58CBDC50B25}" srcOrd="0" destOrd="0" presId="urn:microsoft.com/office/officeart/2005/8/layout/chevron1"/>
    <dgm:cxn modelId="{866F1B8F-A7E4-417B-863D-A4087799DEFD}" type="presParOf" srcId="{3C519ED8-0742-4FD7-A088-47B6F85541E5}" destId="{E86F5D7A-AE3A-4846-8BF1-D58CBDC50B25}" srcOrd="0" destOrd="0" presId="urn:microsoft.com/office/officeart/2005/8/layout/chevron1"/>
    <dgm:cxn modelId="{873E24A2-4912-43AE-A247-956FF01D4D9F}" type="presParOf" srcId="{3C519ED8-0742-4FD7-A088-47B6F85541E5}" destId="{99733708-64E5-490B-A6F2-ECF298DB9DFC}" srcOrd="1" destOrd="0" presId="urn:microsoft.com/office/officeart/2005/8/layout/chevron1"/>
    <dgm:cxn modelId="{0641C3E7-A37A-466B-B09B-537D1199D83F}" type="presParOf" srcId="{3C519ED8-0742-4FD7-A088-47B6F85541E5}" destId="{62E6356F-E71B-4C3F-80A6-C782A3FA68EE}" srcOrd="2" destOrd="0" presId="urn:microsoft.com/office/officeart/2005/8/layout/chevron1"/>
    <dgm:cxn modelId="{7F07CC29-A27D-4E75-A613-F83BE707CC57}" type="presParOf" srcId="{3C519ED8-0742-4FD7-A088-47B6F85541E5}" destId="{59D46F66-5914-407B-ABA9-B9C4DBDA0F15}" srcOrd="3" destOrd="0" presId="urn:microsoft.com/office/officeart/2005/8/layout/chevron1"/>
    <dgm:cxn modelId="{66689C71-E150-4901-B1F3-C37DBCBF3BC0}" type="presParOf" srcId="{3C519ED8-0742-4FD7-A088-47B6F85541E5}" destId="{C4114C83-B2C3-44D8-8CCA-500BEEF74FE3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F5D7A-AE3A-4846-8BF1-D58CBDC50B25}">
      <dsp:nvSpPr>
        <dsp:cNvPr id="0" name=""/>
        <dsp:cNvSpPr/>
      </dsp:nvSpPr>
      <dsp:spPr>
        <a:xfrm>
          <a:off x="2640" y="103115"/>
          <a:ext cx="2945815" cy="10129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  <a:cs typeface="Aharoni" pitchFamily="2" charset="-79"/>
            </a:rPr>
            <a:t>SUPPORT</a:t>
          </a:r>
        </a:p>
      </dsp:txBody>
      <dsp:txXfrm>
        <a:off x="509125" y="103115"/>
        <a:ext cx="1932846" cy="1012969"/>
      </dsp:txXfrm>
    </dsp:sp>
    <dsp:sp modelId="{62E6356F-E71B-4C3F-80A6-C782A3FA68EE}">
      <dsp:nvSpPr>
        <dsp:cNvPr id="0" name=""/>
        <dsp:cNvSpPr/>
      </dsp:nvSpPr>
      <dsp:spPr>
        <a:xfrm>
          <a:off x="2695213" y="103115"/>
          <a:ext cx="2532422" cy="10129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  <a:cs typeface="Aharoni" pitchFamily="2" charset="-79"/>
            </a:rPr>
            <a:t>DOWNLOAD CENTER</a:t>
          </a:r>
        </a:p>
      </dsp:txBody>
      <dsp:txXfrm>
        <a:off x="3201698" y="103115"/>
        <a:ext cx="1519453" cy="1012969"/>
      </dsp:txXfrm>
    </dsp:sp>
    <dsp:sp modelId="{C4114C83-B2C3-44D8-8CCA-500BEEF74FE3}">
      <dsp:nvSpPr>
        <dsp:cNvPr id="0" name=""/>
        <dsp:cNvSpPr/>
      </dsp:nvSpPr>
      <dsp:spPr>
        <a:xfrm>
          <a:off x="4957905" y="91425"/>
          <a:ext cx="2775434" cy="101296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  <a:cs typeface="Aharoni" pitchFamily="2" charset="-79"/>
            </a:rPr>
            <a:t>REGISTRATION</a:t>
          </a:r>
        </a:p>
      </dsp:txBody>
      <dsp:txXfrm>
        <a:off x="5464390" y="91425"/>
        <a:ext cx="1762465" cy="101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B020C-4B18-4797-8FB1-8D012B4D20F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1AFA-9469-4BB3-8B21-1E4320A8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5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B1AFA-9469-4BB3-8B21-1E4320A8F3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0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1AFA-9469-4BB3-8B21-1E4320A8F3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6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815807-CD02-45C6-A632-812353A68B97}" type="slidenum">
              <a:rPr lang="en-US" altLang="en-US" smtClean="0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26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8B8CAE-9F2D-4655-A6D2-B5D6258C2330}" type="slidenum">
              <a:rPr lang="en-US" altLang="en-US" smtClean="0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57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8B9566-33C5-45BE-96FC-E28B9E90B580}" type="slidenum">
              <a:rPr lang="en-US" altLang="en-US" smtClean="0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9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ackground 01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254375"/>
            <a:ext cx="7010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ackground 01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620000" cy="3916363"/>
          </a:xfrm>
        </p:spPr>
        <p:txBody>
          <a:bodyPr>
            <a:normAutofit/>
          </a:bodyPr>
          <a:lstStyle>
            <a:lvl1pPr>
              <a:defRPr sz="2000">
                <a:latin typeface="Open Sans"/>
              </a:defRPr>
            </a:lvl1pPr>
            <a:lvl2pPr>
              <a:defRPr sz="1800">
                <a:latin typeface="Open Sans"/>
              </a:defRPr>
            </a:lvl2pPr>
            <a:lvl3pPr>
              <a:defRPr sz="1800">
                <a:latin typeface="Open Sans"/>
              </a:defRPr>
            </a:lvl3pPr>
            <a:lvl4pPr>
              <a:defRPr sz="1600">
                <a:latin typeface="Open Sans"/>
              </a:defRPr>
            </a:lvl4pPr>
            <a:lvl5pPr>
              <a:defRPr sz="1600">
                <a:latin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627257" cy="731838"/>
          </a:xfrm>
        </p:spPr>
        <p:txBody>
          <a:bodyPr>
            <a:normAutofit/>
          </a:bodyPr>
          <a:lstStyle>
            <a:lvl1pPr algn="l">
              <a:defRPr lang="en-US" sz="3000" b="1" kern="1200">
                <a:solidFill>
                  <a:srgbClr val="0079B8"/>
                </a:solidFill>
                <a:latin typeface="Open Sans" pitchFamily="34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1066800" y="1676400"/>
            <a:ext cx="7620000" cy="457200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kern="1200" smtClean="0">
                <a:solidFill>
                  <a:srgbClr val="0079B8"/>
                </a:solidFill>
                <a:latin typeface="Open Sans" pitchFamily="34" charset="0"/>
                <a:ea typeface="ＭＳ Ｐゴシック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ground 01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124200"/>
            <a:ext cx="6858000" cy="1362075"/>
          </a:xfrm>
        </p:spPr>
        <p:txBody>
          <a:bodyPr>
            <a:normAutofit/>
          </a:bodyPr>
          <a:lstStyle>
            <a:lvl1pPr algn="ctr">
              <a:defRPr sz="3200" b="1" cap="all"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4267200"/>
            <a:ext cx="6858000" cy="966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Background 01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627257" cy="731838"/>
          </a:xfrm>
        </p:spPr>
        <p:txBody>
          <a:bodyPr>
            <a:normAutofit/>
          </a:bodyPr>
          <a:lstStyle>
            <a:lvl1pPr algn="l">
              <a:defRPr lang="en-US" sz="3000" b="1" kern="1200">
                <a:solidFill>
                  <a:srgbClr val="0079B8"/>
                </a:solidFill>
                <a:latin typeface="Open Sans" pitchFamily="34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7620000" cy="457200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kern="1200" smtClean="0">
                <a:solidFill>
                  <a:srgbClr val="0079B8"/>
                </a:solidFill>
                <a:latin typeface="Open Sans" pitchFamily="34" charset="0"/>
                <a:ea typeface="ＭＳ Ｐゴシック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1066800" y="2209800"/>
            <a:ext cx="2895600" cy="3916363"/>
          </a:xfrm>
        </p:spPr>
        <p:txBody>
          <a:bodyPr>
            <a:normAutofit/>
          </a:bodyPr>
          <a:lstStyle>
            <a:lvl1pPr>
              <a:defRPr sz="2000">
                <a:latin typeface="Open Sans"/>
              </a:defRPr>
            </a:lvl1pPr>
            <a:lvl2pPr>
              <a:defRPr sz="1800">
                <a:latin typeface="Open Sans"/>
              </a:defRPr>
            </a:lvl2pPr>
            <a:lvl3pPr>
              <a:defRPr sz="1800">
                <a:latin typeface="Open Sans"/>
              </a:defRPr>
            </a:lvl3pPr>
            <a:lvl4pPr>
              <a:defRPr sz="1600">
                <a:latin typeface="Open Sans"/>
              </a:defRPr>
            </a:lvl4pPr>
            <a:lvl5pPr>
              <a:defRPr sz="1600">
                <a:latin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038600" y="2209800"/>
            <a:ext cx="4648200" cy="3916363"/>
          </a:xfrm>
        </p:spPr>
        <p:txBody>
          <a:bodyPr>
            <a:normAutofit/>
          </a:bodyPr>
          <a:lstStyle>
            <a:lvl1pPr>
              <a:defRPr sz="2000">
                <a:latin typeface="Open Sans"/>
              </a:defRPr>
            </a:lvl1pPr>
            <a:lvl2pPr>
              <a:defRPr sz="1800">
                <a:latin typeface="Open Sans"/>
              </a:defRPr>
            </a:lvl2pPr>
            <a:lvl3pPr>
              <a:defRPr sz="1800">
                <a:latin typeface="Open Sans"/>
              </a:defRPr>
            </a:lvl3pPr>
            <a:lvl4pPr>
              <a:defRPr sz="1600">
                <a:latin typeface="Open Sans"/>
              </a:defRPr>
            </a:lvl4pPr>
            <a:lvl5pPr>
              <a:defRPr sz="1600">
                <a:latin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ackground 01-0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ground 01-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295400"/>
            <a:ext cx="7866290" cy="556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0165" tIns="40083" rIns="80165" bIns="400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BD27D5-5DE9-483A-AA70-B27870DDD22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0165" tIns="40083" rIns="80165" bIns="400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53190CC-DD23-443B-88CE-23AC28922D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ackground 01-02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914400"/>
            <a:ext cx="76279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676400"/>
            <a:ext cx="76200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1" r:id="rId6"/>
    <p:sldLayoutId id="2147483687" r:id="rId7"/>
    <p:sldLayoutId id="214748368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079B8"/>
          </a:solidFill>
          <a:latin typeface="Open Sans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9B8"/>
          </a:solidFill>
          <a:latin typeface="Open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9B8"/>
          </a:solidFill>
          <a:latin typeface="Open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9B8"/>
          </a:solidFill>
          <a:latin typeface="Open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9B8"/>
          </a:solidFill>
          <a:latin typeface="Open Sans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79B8"/>
          </a:solidFill>
          <a:latin typeface="Open Sans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79B8"/>
          </a:solidFill>
          <a:latin typeface="Open Sans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79B8"/>
          </a:solidFill>
          <a:latin typeface="Open Sans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79B8"/>
          </a:solidFill>
          <a:latin typeface="Open San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Open Sans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Open Sans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Open San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bcs.binus.ac.i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binusmaya.binus.ac.id/" TargetMode="External"/><Relationship Id="rId2" Type="http://schemas.openxmlformats.org/officeDocument/2006/relationships/hyperlink" Target="http://bcs.binus.ac.id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nusmaya.binus.ac.i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cs.binus.ac.i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  <a:t>Registrasi KRSS, KRS, dan </a:t>
            </a:r>
            <a:br>
              <a:rPr lang="en-US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en-US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Kelompok</a:t>
            </a:r>
            <a:r>
              <a:rPr lang="en-US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  <a:t> Skripsi</a:t>
            </a:r>
            <a:br>
              <a:rPr lang="en-US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  <a:t>Semester </a:t>
            </a:r>
            <a:r>
              <a:rPr lang="en-US" altLang="en-US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Genap</a:t>
            </a:r>
            <a:r>
              <a:rPr lang="en-US" altLang="en-US" dirty="0">
                <a:latin typeface="Arial" pitchFamily="34" charset="0"/>
                <a:ea typeface="MS PGothic" pitchFamily="34" charset="-128"/>
                <a:cs typeface="Arial" pitchFamily="34" charset="0"/>
              </a:rPr>
              <a:t> 2020-2021</a:t>
            </a:r>
            <a:endParaRPr lang="en-US" altLang="en-US" dirty="0"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685800" y="1001713"/>
            <a:ext cx="8153400" cy="1741487"/>
          </a:xfrm>
          <a:prstGeom prst="rect">
            <a:avLst/>
          </a:prstGeom>
        </p:spPr>
        <p:txBody>
          <a:bodyPr lIns="91428" tIns="45715" rIns="91428" bIns="45715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3107" indent="-342900" algn="just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1600" u="sng" dirty="0">
                <a:latin typeface="Arial" charset="0"/>
              </a:rPr>
              <a:t>Page Shopping Cart</a:t>
            </a:r>
          </a:p>
          <a:p>
            <a:pPr marL="443107" indent="-342900" algn="just" fontAlgn="auto">
              <a:spcAft>
                <a:spcPts val="0"/>
              </a:spcAft>
              <a:defRPr/>
            </a:pPr>
            <a:r>
              <a:rPr lang="en-US" sz="1600" b="1" dirty="0">
                <a:latin typeface="Arial" charset="0"/>
              </a:rPr>
              <a:t>	</a:t>
            </a:r>
            <a:r>
              <a:rPr lang="en-US" sz="1600" dirty="0">
                <a:latin typeface="Arial" charset="0"/>
              </a:rPr>
              <a:t>Setelah </a:t>
            </a:r>
            <a:r>
              <a:rPr lang="en-US" sz="1600" dirty="0" err="1">
                <a:latin typeface="Arial" charset="0"/>
              </a:rPr>
              <a:t>melakukan</a:t>
            </a:r>
            <a:r>
              <a:rPr lang="en-US" sz="1600" dirty="0">
                <a:latin typeface="Arial" charset="0"/>
              </a:rPr>
              <a:t> Enrollment Confirmation, </a:t>
            </a:r>
            <a:r>
              <a:rPr lang="en-US" sz="1600" dirty="0" err="1">
                <a:latin typeface="Arial" charset="0"/>
              </a:rPr>
              <a:t>masuk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ke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Self Service  </a:t>
            </a:r>
            <a:r>
              <a:rPr lang="en-US" sz="1600" dirty="0" err="1">
                <a:latin typeface="Arial" charset="0"/>
              </a:rPr>
              <a:t>pilih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Academic Planning </a:t>
            </a:r>
            <a:r>
              <a:rPr lang="en-US" sz="1600" dirty="0" err="1">
                <a:latin typeface="Arial" charset="0"/>
              </a:rPr>
              <a:t>pilih</a:t>
            </a:r>
            <a:r>
              <a:rPr lang="en-US" sz="1600" b="1" dirty="0">
                <a:latin typeface="Arial" charset="0"/>
              </a:rPr>
              <a:t> Enrollment shopping Cart </a:t>
            </a:r>
            <a:r>
              <a:rPr lang="en-US" sz="1600" dirty="0" err="1">
                <a:latin typeface="Arial" charset="0"/>
              </a:rPr>
              <a:t>lalu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pilih</a:t>
            </a:r>
            <a:r>
              <a:rPr lang="en-US" sz="1600" dirty="0">
                <a:latin typeface="Arial" charset="0"/>
              </a:rPr>
              <a:t> tab </a:t>
            </a:r>
            <a:r>
              <a:rPr lang="en-US" sz="1600" b="1" dirty="0">
                <a:latin typeface="Arial" charset="0"/>
              </a:rPr>
              <a:t>Plan.</a:t>
            </a:r>
          </a:p>
          <a:p>
            <a:pPr marL="443107" indent="-342900" algn="just" fontAlgn="auto">
              <a:spcAft>
                <a:spcPts val="0"/>
              </a:spcAft>
              <a:defRPr/>
            </a:pPr>
            <a:endParaRPr lang="en-US" sz="1600" b="1" dirty="0">
              <a:latin typeface="Arial" charset="0"/>
            </a:endParaRPr>
          </a:p>
          <a:p>
            <a:pPr marL="443107" indent="-342900" algn="just" fontAlgn="auto">
              <a:spcAft>
                <a:spcPts val="0"/>
              </a:spcAft>
              <a:defRPr/>
            </a:pPr>
            <a:r>
              <a:rPr lang="en-US" sz="1600" b="1" dirty="0">
                <a:latin typeface="Arial" charset="0"/>
              </a:rPr>
              <a:t>	</a:t>
            </a:r>
            <a:r>
              <a:rPr lang="en-US" sz="1600" dirty="0" err="1">
                <a:latin typeface="Arial" charset="0"/>
              </a:rPr>
              <a:t>Pilih</a:t>
            </a:r>
            <a:r>
              <a:rPr lang="en-US" sz="1600" dirty="0">
                <a:latin typeface="Arial" charset="0"/>
              </a:rPr>
              <a:t> Term </a:t>
            </a:r>
            <a:r>
              <a:rPr lang="en-US" sz="1600" b="1" dirty="0">
                <a:latin typeface="Arial" charset="0"/>
              </a:rPr>
              <a:t>2020, Even Semester </a:t>
            </a:r>
            <a:r>
              <a:rPr lang="en-US" sz="1600" dirty="0" err="1">
                <a:latin typeface="Arial" charset="0"/>
              </a:rPr>
              <a:t>lalu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klik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Continue</a:t>
            </a:r>
          </a:p>
          <a:p>
            <a:pPr marL="443107" indent="-342900" algn="just" fontAlgn="auto">
              <a:spcAft>
                <a:spcPts val="0"/>
              </a:spcAft>
              <a:defRPr/>
            </a:pPr>
            <a:endParaRPr lang="en-US" sz="1600" b="1" dirty="0">
              <a:latin typeface="Arial" charset="0"/>
            </a:endParaRPr>
          </a:p>
          <a:p>
            <a:pPr marL="443107" indent="-342900" algn="just" fontAlgn="auto">
              <a:spcAft>
                <a:spcPts val="0"/>
              </a:spcAft>
              <a:defRPr/>
            </a:pPr>
            <a:endParaRPr lang="en-US" sz="1600" b="1" dirty="0">
              <a:latin typeface="Arial" charset="0"/>
            </a:endParaRPr>
          </a:p>
          <a:p>
            <a:pPr marL="443107" indent="-342900" algn="just" fontAlgn="auto">
              <a:spcAft>
                <a:spcPts val="0"/>
              </a:spcAft>
              <a:defRPr/>
            </a:pPr>
            <a:r>
              <a:rPr lang="en-US" sz="1600" b="1" dirty="0">
                <a:latin typeface="Arial" charset="0"/>
              </a:rPr>
              <a:t>	</a:t>
            </a:r>
          </a:p>
          <a:p>
            <a:pPr marL="443107" indent="-342900" algn="just" fontAlgn="auto">
              <a:spcAft>
                <a:spcPts val="0"/>
              </a:spcAft>
              <a:defRPr/>
            </a:pPr>
            <a:r>
              <a:rPr lang="en-US" sz="1600" b="1" dirty="0">
                <a:latin typeface="Arial" charset="0"/>
              </a:rPr>
              <a:t>	</a:t>
            </a:r>
            <a:endParaRPr lang="en-US" sz="1600" dirty="0">
              <a:latin typeface="Arial" charset="0"/>
            </a:endParaRPr>
          </a:p>
          <a:p>
            <a:pPr marL="400827" indent="-400827" algn="just" fontAlgn="auto">
              <a:spcAft>
                <a:spcPts val="0"/>
              </a:spcAft>
              <a:defRPr/>
            </a:pPr>
            <a:r>
              <a:rPr lang="en-US" sz="1600" dirty="0">
                <a:latin typeface="Arial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AA3F9-9EB0-4EC1-A00E-D46C7F8D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7010400" cy="4336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685800" y="1001713"/>
            <a:ext cx="8153400" cy="5060950"/>
          </a:xfrm>
          <a:prstGeom prst="rect">
            <a:avLst/>
          </a:prstGeom>
        </p:spPr>
        <p:txBody>
          <a:bodyPr lIns="91428" tIns="45715" rIns="91428" bIns="45715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3107" indent="-342900" algn="just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1600" u="sng" dirty="0">
                <a:latin typeface="Arial" charset="0"/>
              </a:rPr>
              <a:t>Page Shopping Cart</a:t>
            </a:r>
          </a:p>
          <a:p>
            <a:pPr marL="443107" indent="-342900" algn="just" fontAlgn="auto">
              <a:spcAft>
                <a:spcPts val="0"/>
              </a:spcAft>
              <a:defRPr/>
            </a:pPr>
            <a:r>
              <a:rPr lang="en-US" sz="1600" b="1" dirty="0">
                <a:latin typeface="Arial" charset="0"/>
              </a:rPr>
              <a:t>	</a:t>
            </a:r>
            <a:r>
              <a:rPr lang="en-US" sz="1600" dirty="0">
                <a:latin typeface="Arial" charset="0"/>
              </a:rPr>
              <a:t>Page Shopping Cart </a:t>
            </a:r>
            <a:r>
              <a:rPr lang="en-US" sz="1600" dirty="0" err="1">
                <a:latin typeface="Arial" charset="0"/>
              </a:rPr>
              <a:t>ini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akan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digunakan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mahasiswa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untuk</a:t>
            </a:r>
            <a:r>
              <a:rPr lang="en-US" sz="1600" dirty="0">
                <a:latin typeface="Arial" charset="0"/>
              </a:rPr>
              <a:t>  </a:t>
            </a:r>
            <a:r>
              <a:rPr lang="en-US" sz="1600" dirty="0" err="1">
                <a:latin typeface="Arial" charset="0"/>
              </a:rPr>
              <a:t>memilih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mata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kuliah</a:t>
            </a:r>
            <a:r>
              <a:rPr lang="en-US" sz="1600" dirty="0">
                <a:latin typeface="Arial" charset="0"/>
              </a:rPr>
              <a:t> dan </a:t>
            </a:r>
            <a:r>
              <a:rPr lang="en-US" sz="1600" dirty="0" err="1">
                <a:latin typeface="Arial" charset="0"/>
              </a:rPr>
              <a:t>kelas</a:t>
            </a:r>
            <a:r>
              <a:rPr lang="en-US" sz="1600" dirty="0">
                <a:latin typeface="Arial" charset="0"/>
              </a:rPr>
              <a:t> yang </a:t>
            </a:r>
            <a:r>
              <a:rPr lang="en-US" sz="1600" dirty="0" err="1">
                <a:latin typeface="Arial" charset="0"/>
              </a:rPr>
              <a:t>ingin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diambil</a:t>
            </a:r>
            <a:r>
              <a:rPr lang="en-US" sz="1600" dirty="0">
                <a:latin typeface="Arial" charset="0"/>
              </a:rPr>
              <a:t> pada term </a:t>
            </a:r>
            <a:r>
              <a:rPr lang="en-US" sz="1600" dirty="0" err="1">
                <a:latin typeface="Arial" charset="0"/>
              </a:rPr>
              <a:t>tersebut</a:t>
            </a:r>
            <a:r>
              <a:rPr lang="en-US" sz="1600" dirty="0">
                <a:latin typeface="Arial" charset="0"/>
              </a:rPr>
              <a:t>.</a:t>
            </a:r>
          </a:p>
          <a:p>
            <a:pPr marL="400827" indent="-400827" algn="just" fontAlgn="auto">
              <a:spcAft>
                <a:spcPts val="0"/>
              </a:spcAft>
              <a:defRPr/>
            </a:pPr>
            <a:r>
              <a:rPr lang="en-US" sz="1600" dirty="0">
                <a:latin typeface="Arial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EB87E-AC20-42D6-9850-DBED5D34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5532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2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685800" y="1001713"/>
            <a:ext cx="8180388" cy="5060950"/>
          </a:xfrm>
          <a:prstGeom prst="rect">
            <a:avLst/>
          </a:prstGeom>
        </p:spPr>
        <p:txBody>
          <a:bodyPr lIns="91428" tIns="45715" rIns="91428" bIns="45715"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5138" indent="-365125" algn="just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600" dirty="0" err="1">
                <a:latin typeface="Arial" charset="0"/>
              </a:rPr>
              <a:t>Pilih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My Requirements </a:t>
            </a:r>
            <a:r>
              <a:rPr lang="en-US" sz="1600" dirty="0" err="1">
                <a:latin typeface="Arial" charset="0"/>
              </a:rPr>
              <a:t>Klik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Search.</a:t>
            </a:r>
            <a:r>
              <a:rPr lang="en-US" sz="1600" dirty="0">
                <a:latin typeface="Arial" charset="0"/>
              </a:rPr>
              <a:t> </a:t>
            </a:r>
          </a:p>
          <a:p>
            <a:pPr marL="400827" indent="-400827" algn="just" fontAlgn="auto">
              <a:spcAft>
                <a:spcPts val="0"/>
              </a:spcAft>
              <a:defRPr/>
            </a:pPr>
            <a:r>
              <a:rPr lang="en-US" sz="1600" dirty="0">
                <a:latin typeface="Arial" charset="0"/>
              </a:rPr>
              <a:t>	</a:t>
            </a:r>
          </a:p>
          <a:p>
            <a:pPr marL="400827" indent="-400827" algn="just" fontAlgn="auto">
              <a:spcAft>
                <a:spcPts val="0"/>
              </a:spcAft>
              <a:defRPr/>
            </a:pPr>
            <a:r>
              <a:rPr lang="en-US" sz="1600" dirty="0">
                <a:latin typeface="Arial" charset="0"/>
              </a:rPr>
              <a:t>	</a:t>
            </a:r>
          </a:p>
          <a:p>
            <a:pPr marL="100207" algn="just" fontAlgn="auto">
              <a:spcAft>
                <a:spcPts val="0"/>
              </a:spcAft>
              <a:defRPr/>
            </a:pPr>
            <a:endParaRPr lang="en-US" sz="1600" dirty="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3C953-851B-409A-8CAE-1FBF4AC1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5943600" cy="51255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82487" y="802496"/>
            <a:ext cx="7964488" cy="57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65138" indent="-365125" eaLnBrk="1" hangingPunct="1">
              <a:buFont typeface="+mj-lt"/>
              <a:buAutoNum type="arabicPeriod" startAt="5"/>
            </a:pPr>
            <a:r>
              <a:rPr lang="en-US" altLang="en-US" sz="1600" dirty="0" err="1">
                <a:ea typeface="MS PGothic" pitchFamily="34" charset="-128"/>
                <a:cs typeface="Arial" panose="020B0604020202020204" pitchFamily="34" charset="0"/>
              </a:rPr>
              <a:t>Pilih</a:t>
            </a:r>
            <a:r>
              <a:rPr lang="en-US" altLang="en-US" sz="1600" dirty="0"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d-ID" altLang="en-US" sz="1600" dirty="0">
                <a:ea typeface="MS PGothic" pitchFamily="34" charset="-128"/>
                <a:cs typeface="Arial" panose="020B0604020202020204" pitchFamily="34" charset="0"/>
              </a:rPr>
              <a:t>m</a:t>
            </a:r>
            <a:r>
              <a:rPr lang="en-US" altLang="en-US" sz="1600" dirty="0" err="1">
                <a:ea typeface="MS PGothic" pitchFamily="34" charset="-128"/>
                <a:cs typeface="Arial" panose="020B0604020202020204" pitchFamily="34" charset="0"/>
              </a:rPr>
              <a:t>ata</a:t>
            </a:r>
            <a:r>
              <a:rPr lang="en-US" altLang="en-US" sz="1600" dirty="0"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d-ID" altLang="en-US" sz="1600" dirty="0">
                <a:ea typeface="MS PGothic" pitchFamily="34" charset="-128"/>
                <a:cs typeface="Arial" panose="020B0604020202020204" pitchFamily="34" charset="0"/>
              </a:rPr>
              <a:t>k</a:t>
            </a:r>
            <a:r>
              <a:rPr lang="en-US" altLang="en-US" sz="1600" dirty="0" err="1">
                <a:ea typeface="MS PGothic" pitchFamily="34" charset="-128"/>
                <a:cs typeface="Arial" panose="020B0604020202020204" pitchFamily="34" charset="0"/>
              </a:rPr>
              <a:t>uliah</a:t>
            </a:r>
            <a:r>
              <a:rPr lang="en-US" altLang="en-US" sz="1600" dirty="0">
                <a:ea typeface="MS PGothic" pitchFamily="34" charset="-128"/>
                <a:cs typeface="Arial" panose="020B0604020202020204" pitchFamily="34" charset="0"/>
              </a:rPr>
              <a:t> yang </a:t>
            </a:r>
            <a:r>
              <a:rPr lang="en-US" altLang="en-US" sz="1600" dirty="0" err="1">
                <a:ea typeface="MS PGothic" pitchFamily="34" charset="-128"/>
                <a:cs typeface="Arial" panose="020B0604020202020204" pitchFamily="34" charset="0"/>
              </a:rPr>
              <a:t>ingin</a:t>
            </a:r>
            <a:r>
              <a:rPr lang="en-US" altLang="en-US" sz="1600" dirty="0"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anose="020B0604020202020204" pitchFamily="34" charset="0"/>
              </a:rPr>
              <a:t>diambil</a:t>
            </a:r>
            <a:r>
              <a:rPr lang="en-US" altLang="en-US" sz="1600" dirty="0">
                <a:ea typeface="MS PGothic" pitchFamily="34" charset="-128"/>
                <a:cs typeface="Arial" panose="020B0604020202020204" pitchFamily="34" charset="0"/>
              </a:rPr>
              <a:t> pada KRSS dan KRS </a:t>
            </a:r>
            <a:r>
              <a:rPr lang="en-US" altLang="en-US" sz="1600" dirty="0" err="1">
                <a:ea typeface="MS PGothic" pitchFamily="34" charset="-128"/>
                <a:cs typeface="Arial" panose="020B0604020202020204" pitchFamily="34" charset="0"/>
              </a:rPr>
              <a:t>dengan</a:t>
            </a:r>
            <a:r>
              <a:rPr lang="en-US" altLang="en-US" sz="1600" dirty="0"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ea typeface="MS PGothic" pitchFamily="34" charset="-128"/>
                <a:cs typeface="Arial" panose="020B0604020202020204" pitchFamily="34" charset="0"/>
              </a:rPr>
              <a:t>tekan</a:t>
            </a:r>
            <a:r>
              <a:rPr lang="en-US" altLang="en-US" sz="1600" b="1" dirty="0">
                <a:ea typeface="MS PGothic" pitchFamily="34" charset="-128"/>
                <a:cs typeface="Arial" panose="020B0604020202020204" pitchFamily="34" charset="0"/>
              </a:rPr>
              <a:t> link pada </a:t>
            </a:r>
            <a:r>
              <a:rPr lang="en-US" altLang="en-US" sz="1600" b="1" dirty="0" err="1">
                <a:ea typeface="MS PGothic" pitchFamily="34" charset="-128"/>
                <a:cs typeface="Arial" panose="020B0604020202020204" pitchFamily="34" charset="0"/>
              </a:rPr>
              <a:t>nama</a:t>
            </a:r>
            <a:r>
              <a:rPr lang="en-US" altLang="en-US" sz="1600" b="1" dirty="0"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ea typeface="MS PGothic" pitchFamily="34" charset="-128"/>
                <a:cs typeface="Arial" panose="020B0604020202020204" pitchFamily="34" charset="0"/>
              </a:rPr>
              <a:t>mata</a:t>
            </a:r>
            <a:r>
              <a:rPr lang="en-US" altLang="en-US" sz="1600" b="1" dirty="0"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ea typeface="MS PGothic" pitchFamily="34" charset="-128"/>
                <a:cs typeface="Arial" panose="020B0604020202020204" pitchFamily="34" charset="0"/>
              </a:rPr>
              <a:t>kuliah</a:t>
            </a:r>
            <a:r>
              <a:rPr lang="en-US" altLang="en-US" sz="1600" dirty="0"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US" altLang="en-US" sz="1600" b="1" dirty="0" err="1">
                <a:ea typeface="MS PGothic" pitchFamily="34" charset="-128"/>
                <a:cs typeface="Arial" panose="020B0604020202020204" pitchFamily="34" charset="0"/>
              </a:rPr>
              <a:t>Contoh</a:t>
            </a:r>
            <a:r>
              <a:rPr lang="en-US" altLang="en-US" sz="1600" b="1" dirty="0"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en-US" altLang="en-US" sz="1600" b="1" dirty="0" err="1">
                <a:ea typeface="MS PGothic" pitchFamily="34" charset="-128"/>
                <a:cs typeface="Arial" panose="020B0604020202020204" pitchFamily="34" charset="0"/>
              </a:rPr>
              <a:t>Matakuliah</a:t>
            </a:r>
            <a:r>
              <a:rPr lang="en-US" altLang="en-US" sz="1600" b="1" dirty="0">
                <a:ea typeface="MS PGothic" pitchFamily="34" charset="-128"/>
                <a:cs typeface="Arial" panose="020B0604020202020204" pitchFamily="34" charset="0"/>
              </a:rPr>
              <a:t> 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DA7BD-9E87-4BBA-A4D6-ACDD8EF5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5887"/>
            <a:ext cx="7010400" cy="53122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82487" y="802496"/>
            <a:ext cx="7964488" cy="32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100013" eaLnBrk="1" hangingPunct="1"/>
            <a:r>
              <a:rPr lang="en-US" altLang="en-US" sz="1600" b="1" dirty="0">
                <a:ea typeface="MS PGothic" pitchFamily="34" charset="-128"/>
                <a:cs typeface="Arial" panose="020B0604020202020204" pitchFamily="34" charset="0"/>
              </a:rPr>
              <a:t>	</a:t>
            </a:r>
            <a:r>
              <a:rPr lang="en-US" altLang="en-US" sz="1600" b="1" dirty="0" err="1">
                <a:ea typeface="MS PGothic" pitchFamily="34" charset="-128"/>
                <a:cs typeface="Arial" panose="020B0604020202020204" pitchFamily="34" charset="0"/>
              </a:rPr>
              <a:t>Contoh</a:t>
            </a:r>
            <a:r>
              <a:rPr lang="en-US" altLang="en-US" sz="1600" b="1" dirty="0">
                <a:ea typeface="MS PGothic" pitchFamily="34" charset="-128"/>
                <a:cs typeface="Arial" panose="020B0604020202020204" pitchFamily="34" charset="0"/>
              </a:rPr>
              <a:t>:  </a:t>
            </a:r>
            <a:r>
              <a:rPr lang="en-US" altLang="en-US" sz="1600" b="1" dirty="0" err="1">
                <a:ea typeface="MS PGothic" pitchFamily="34" charset="-128"/>
                <a:cs typeface="Arial" panose="020B0604020202020204" pitchFamily="34" charset="0"/>
              </a:rPr>
              <a:t>Matakuliah</a:t>
            </a:r>
            <a:r>
              <a:rPr lang="en-US" altLang="en-US" sz="1600" b="1" dirty="0">
                <a:ea typeface="MS PGothic" pitchFamily="34" charset="-128"/>
                <a:cs typeface="Arial" panose="020B0604020202020204" pitchFamily="34" charset="0"/>
              </a:rPr>
              <a:t> lain yang available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CF460-8C12-4FCA-91F7-BF9BFFCE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29666"/>
            <a:ext cx="6324600" cy="57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5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685800" y="759653"/>
            <a:ext cx="8153400" cy="32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marL="465138" indent="-365125" eaLnBrk="1" hangingPunct="1">
              <a:buFont typeface="+mj-lt"/>
              <a:buAutoNum type="arabicPeriod" startAt="6"/>
            </a:pP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Setelah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memilih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mata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kuliah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,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maka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akan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muncul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tampilan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seperti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berikut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ini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0C20B-F857-4AAD-9458-79E5E9099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14532"/>
            <a:ext cx="5143500" cy="5609430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219700" y="4183503"/>
            <a:ext cx="3619500" cy="8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eaLnBrk="1" hangingPunct="1"/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merupakan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penjelasan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mata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kuliah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tampilan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pada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saat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pengisian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KRSS dan KRS.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914400" y="914400"/>
            <a:ext cx="7696200" cy="8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pPr marL="100013" eaLnBrk="1" hangingPunct="1"/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tombol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b="1" dirty="0">
                <a:ea typeface="MS PGothic" pitchFamily="34" charset="-128"/>
                <a:cs typeface="Arial" pitchFamily="34" charset="0"/>
              </a:rPr>
              <a:t>select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pada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jadwal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yang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diinginkan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.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Saat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Validate Appointment (KRSS)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jadwal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TBA.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Saat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Enrollment (KRS)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mahasiswa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bisa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memilih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jadwal</a:t>
            </a:r>
            <a:r>
              <a:rPr lang="en-US" altLang="en-US" sz="1600" dirty="0">
                <a:ea typeface="MS PGothic" pitchFamily="34" charset="-128"/>
                <a:cs typeface="Arial" pitchFamily="34" charset="0"/>
              </a:rPr>
              <a:t> yang </a:t>
            </a:r>
            <a:r>
              <a:rPr lang="en-US" altLang="en-US" sz="1600" dirty="0" err="1">
                <a:ea typeface="MS PGothic" pitchFamily="34" charset="-128"/>
                <a:cs typeface="Arial" pitchFamily="34" charset="0"/>
              </a:rPr>
              <a:t>tersedia</a:t>
            </a:r>
            <a:endParaRPr lang="en-US" altLang="en-US" sz="1600" dirty="0"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685E1-1500-4C54-9EB9-BA068340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5943600" cy="47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58812" y="1081087"/>
            <a:ext cx="79517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43107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1600" dirty="0" err="1">
                <a:latin typeface="Arial" charset="0"/>
                <a:ea typeface="ＭＳ Ｐゴシック" pitchFamily="-84" charset="-128"/>
              </a:rPr>
              <a:t>Klik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tombol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Next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untuk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menambahkan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kelas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yang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dipilih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.</a:t>
            </a:r>
          </a:p>
          <a:p>
            <a:pPr marL="400827" indent="-400827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BE4E4-1008-4354-BEE0-15546C3C9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01" y="1447800"/>
            <a:ext cx="6352259" cy="526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685800" y="917575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117475" algn="just"/>
            <a:r>
              <a:rPr lang="en-US" altLang="en-US" sz="1600" dirty="0">
                <a:cs typeface="Arial" pitchFamily="34" charset="0"/>
              </a:rPr>
              <a:t>8. Mahasiswa </a:t>
            </a:r>
            <a:r>
              <a:rPr lang="en-US" altLang="en-US" sz="1600" dirty="0" err="1">
                <a:cs typeface="Arial" pitchFamily="34" charset="0"/>
              </a:rPr>
              <a:t>harus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memilih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ulang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mata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kuliah</a:t>
            </a:r>
            <a:r>
              <a:rPr lang="en-US" altLang="en-US" sz="1600" dirty="0">
                <a:cs typeface="Arial" pitchFamily="34" charset="0"/>
              </a:rPr>
              <a:t> yang </a:t>
            </a:r>
            <a:r>
              <a:rPr lang="en-US" altLang="en-US" sz="1600" dirty="0" err="1">
                <a:cs typeface="Arial" pitchFamily="34" charset="0"/>
              </a:rPr>
              <a:t>ingin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diambil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dengan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mengulangi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langkah</a:t>
            </a:r>
            <a:r>
              <a:rPr lang="en-US" altLang="en-US" sz="1600" dirty="0">
                <a:cs typeface="Arial" pitchFamily="34" charset="0"/>
              </a:rPr>
              <a:t> yang </a:t>
            </a:r>
            <a:r>
              <a:rPr lang="en-US" altLang="en-US" sz="1600" dirty="0" err="1">
                <a:cs typeface="Arial" pitchFamily="34" charset="0"/>
              </a:rPr>
              <a:t>ada</a:t>
            </a:r>
            <a:r>
              <a:rPr lang="en-US" altLang="en-US" sz="1600" dirty="0">
                <a:cs typeface="Arial" pitchFamily="34" charset="0"/>
              </a:rPr>
              <a:t> pada no. 2-7, </a:t>
            </a:r>
            <a:r>
              <a:rPr lang="en-US" altLang="en-US" sz="1600" dirty="0" err="1">
                <a:cs typeface="Arial" pitchFamily="34" charset="0"/>
              </a:rPr>
              <a:t>sampai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mata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kuliah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masuk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dalam</a:t>
            </a:r>
            <a:r>
              <a:rPr lang="en-US" altLang="en-US" sz="1600" dirty="0">
                <a:cs typeface="Arial" pitchFamily="34" charset="0"/>
              </a:rPr>
              <a:t> shopping cart. Setelah </a:t>
            </a:r>
            <a:r>
              <a:rPr lang="en-US" altLang="en-US" sz="1600" dirty="0" err="1">
                <a:cs typeface="Arial" pitchFamily="34" charset="0"/>
              </a:rPr>
              <a:t>itu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mahasiswa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harus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mencentang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semua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mata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kuliah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tersebut</a:t>
            </a:r>
            <a:r>
              <a:rPr lang="en-US" altLang="en-US" sz="1600" dirty="0">
                <a:cs typeface="Arial" pitchFamily="34" charset="0"/>
              </a:rPr>
              <a:t> dan </a:t>
            </a:r>
            <a:r>
              <a:rPr lang="en-US" altLang="en-US" sz="1600" dirty="0" err="1">
                <a:cs typeface="Arial" pitchFamily="34" charset="0"/>
              </a:rPr>
              <a:t>pilih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validate.</a:t>
            </a:r>
            <a:endParaRPr lang="en-US" altLang="en-US" dirty="0"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7E6BC-268D-4DA8-87DA-4B227004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70520"/>
            <a:ext cx="6553200" cy="47388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685800" y="990600"/>
            <a:ext cx="8115300" cy="14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42913" indent="-342900">
              <a:buFont typeface="+mj-lt"/>
              <a:buAutoNum type="arabicPeriod" startAt="9"/>
            </a:pPr>
            <a:r>
              <a:rPr lang="en-US" altLang="en-US" sz="1600" dirty="0">
                <a:cs typeface="Arial" pitchFamily="34" charset="0"/>
              </a:rPr>
              <a:t>Pada masa </a:t>
            </a:r>
            <a:r>
              <a:rPr lang="en-US" altLang="en-US" sz="1600" dirty="0" err="1">
                <a:cs typeface="Arial" pitchFamily="34" charset="0"/>
              </a:rPr>
              <a:t>pengisian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Enrollment (KRS) </a:t>
            </a:r>
            <a:r>
              <a:rPr lang="en-US" altLang="en-US" sz="1600" dirty="0" err="1">
                <a:cs typeface="Arial" pitchFamily="34" charset="0"/>
              </a:rPr>
              <a:t>mahasiswa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harus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menghapus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kelas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sementara</a:t>
            </a:r>
            <a:r>
              <a:rPr lang="en-US" altLang="en-US" sz="1600" dirty="0">
                <a:cs typeface="Arial" pitchFamily="34" charset="0"/>
              </a:rPr>
              <a:t> yang </a:t>
            </a:r>
            <a:r>
              <a:rPr lang="en-US" altLang="en-US" sz="1600" dirty="0" err="1">
                <a:cs typeface="Arial" pitchFamily="34" charset="0"/>
              </a:rPr>
              <a:t>ada</a:t>
            </a:r>
            <a:r>
              <a:rPr lang="en-US" altLang="en-US" sz="1600" dirty="0">
                <a:cs typeface="Arial" pitchFamily="34" charset="0"/>
              </a:rPr>
              <a:t> di shopping cart.</a:t>
            </a:r>
            <a:br>
              <a:rPr lang="en-US" altLang="en-US" sz="1600" dirty="0">
                <a:cs typeface="Arial" pitchFamily="34" charset="0"/>
              </a:rPr>
            </a:br>
            <a:br>
              <a:rPr lang="en-US" altLang="en-US" sz="1100" dirty="0">
                <a:cs typeface="Arial" pitchFamily="34" charset="0"/>
              </a:rPr>
            </a:br>
            <a:r>
              <a:rPr lang="en-US" altLang="en-US" sz="1600" dirty="0" err="1">
                <a:cs typeface="Arial" pitchFamily="34" charset="0"/>
              </a:rPr>
              <a:t>Caranya</a:t>
            </a:r>
            <a:r>
              <a:rPr lang="en-US" altLang="en-US" sz="1600" dirty="0">
                <a:cs typeface="Arial" pitchFamily="34" charset="0"/>
              </a:rPr>
              <a:t>, </a:t>
            </a:r>
            <a:r>
              <a:rPr lang="en-US" altLang="en-US" sz="1600" dirty="0" err="1">
                <a:cs typeface="Arial" pitchFamily="34" charset="0"/>
              </a:rPr>
              <a:t>masuk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ke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Self Service </a:t>
            </a:r>
            <a:r>
              <a:rPr lang="en-US" altLang="en-US" sz="1600" dirty="0" err="1">
                <a:cs typeface="Arial" pitchFamily="34" charset="0"/>
              </a:rPr>
              <a:t>Pilih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Academic Planning  </a:t>
            </a:r>
            <a:r>
              <a:rPr lang="en-US" altLang="en-US" sz="1600" dirty="0" err="1">
                <a:cs typeface="Arial" pitchFamily="34" charset="0"/>
              </a:rPr>
              <a:t>Pilih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Enrollment shopping Cart. </a:t>
            </a:r>
            <a:r>
              <a:rPr lang="en-US" altLang="en-US" sz="1600" dirty="0" err="1">
                <a:cs typeface="Arial" pitchFamily="34" charset="0"/>
              </a:rPr>
              <a:t>Centang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semua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mata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kuliah</a:t>
            </a:r>
            <a:r>
              <a:rPr lang="en-US" altLang="en-US" sz="1600" dirty="0">
                <a:cs typeface="Arial" pitchFamily="34" charset="0"/>
              </a:rPr>
              <a:t> yang </a:t>
            </a:r>
            <a:r>
              <a:rPr lang="en-US" altLang="en-US" sz="1600" dirty="0" err="1">
                <a:cs typeface="Arial" pitchFamily="34" charset="0"/>
              </a:rPr>
              <a:t>ada</a:t>
            </a:r>
            <a:r>
              <a:rPr lang="en-US" altLang="en-US" sz="1600" dirty="0">
                <a:cs typeface="Arial" pitchFamily="34" charset="0"/>
              </a:rPr>
              <a:t> di shopping cart dan </a:t>
            </a:r>
            <a:r>
              <a:rPr lang="en-US" altLang="en-US" sz="1600" dirty="0" err="1">
                <a:cs typeface="Arial" pitchFamily="34" charset="0"/>
              </a:rPr>
              <a:t>klik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tombol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delete</a:t>
            </a:r>
            <a:r>
              <a:rPr lang="en-US" altLang="en-US" sz="1600" dirty="0">
                <a:cs typeface="Arial" pitchFamily="34" charset="0"/>
              </a:rPr>
              <a:t> yang </a:t>
            </a:r>
            <a:r>
              <a:rPr lang="en-US" altLang="en-US" sz="1600" dirty="0" err="1">
                <a:cs typeface="Arial" pitchFamily="34" charset="0"/>
              </a:rPr>
              <a:t>ada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disamping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mata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kuliah</a:t>
            </a:r>
            <a:r>
              <a:rPr lang="en-US" altLang="en-US" sz="1600" dirty="0">
                <a:cs typeface="Arial" pitchFamily="34" charset="0"/>
              </a:rPr>
              <a:t>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029" y="2475244"/>
            <a:ext cx="7658100" cy="423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4800600"/>
            <a:ext cx="1552575" cy="133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627938" cy="731838"/>
          </a:xfrm>
        </p:spPr>
        <p:txBody>
          <a:bodyPr/>
          <a:lstStyle/>
          <a:p>
            <a:r>
              <a:rPr lang="en-US" altLang="en-US" sz="3200" dirty="0">
                <a:ea typeface="MS PGothic" pitchFamily="34" charset="-128"/>
                <a:cs typeface="Arial" pitchFamily="34" charset="0"/>
              </a:rPr>
              <a:t>Validate Appointment (KRSS)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496" y="1969532"/>
            <a:ext cx="7620000" cy="3886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cs typeface="Arial" pitchFamily="34" charset="0"/>
              </a:rPr>
              <a:t>Periode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dimana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Mahasiswa </a:t>
            </a:r>
            <a:r>
              <a:rPr lang="en-US" altLang="en-US" b="1" dirty="0" err="1">
                <a:ea typeface="MS PGothic" pitchFamily="34" charset="-128"/>
                <a:cs typeface="Arial" pitchFamily="34" charset="0"/>
              </a:rPr>
              <a:t>memilih</a:t>
            </a:r>
            <a:r>
              <a:rPr lang="en-US" altLang="en-US" b="1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b="1" dirty="0" err="1">
                <a:ea typeface="MS PGothic" pitchFamily="34" charset="-128"/>
                <a:cs typeface="Arial" pitchFamily="34" charset="0"/>
              </a:rPr>
              <a:t>mata</a:t>
            </a:r>
            <a:r>
              <a:rPr lang="en-US" altLang="en-US" b="1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b="1" dirty="0" err="1">
                <a:ea typeface="MS PGothic" pitchFamily="34" charset="-128"/>
                <a:cs typeface="Arial" pitchFamily="34" charset="0"/>
              </a:rPr>
              <a:t>kuliah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yang </a:t>
            </a:r>
            <a:r>
              <a:rPr lang="en-US" altLang="en-US" dirty="0" err="1">
                <a:ea typeface="MS PGothic" pitchFamily="34" charset="-128"/>
                <a:cs typeface="Arial" pitchFamily="34" charset="0"/>
              </a:rPr>
              <a:t>ingin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dirty="0" err="1">
                <a:ea typeface="MS PGothic" pitchFamily="34" charset="-128"/>
                <a:cs typeface="Arial" pitchFamily="34" charset="0"/>
              </a:rPr>
              <a:t>diambil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di semester </a:t>
            </a:r>
            <a:r>
              <a:rPr lang="en-US" altLang="en-US" dirty="0" err="1">
                <a:ea typeface="MS PGothic" pitchFamily="34" charset="-128"/>
                <a:cs typeface="Arial" pitchFamily="34" charset="0"/>
              </a:rPr>
              <a:t>berikutnya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(semester </a:t>
            </a:r>
            <a:r>
              <a:rPr lang="en-US" altLang="en-US" dirty="0" err="1">
                <a:ea typeface="MS PGothic" pitchFamily="34" charset="-128"/>
                <a:cs typeface="Arial" pitchFamily="34" charset="0"/>
              </a:rPr>
              <a:t>Genap</a:t>
            </a:r>
            <a:r>
              <a:rPr lang="en-US" altLang="en-US" dirty="0">
                <a:ea typeface="MS PGothic" pitchFamily="34" charset="-128"/>
                <a:cs typeface="Arial" pitchFamily="34" charset="0"/>
              </a:rPr>
              <a:t> 2020-2021)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en-US" dirty="0">
              <a:ea typeface="MS PGothic" pitchFamily="34" charset="-128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ea typeface="MS PGothic" pitchFamily="34" charset="-128"/>
                <a:cs typeface="Arial" pitchFamily="34" charset="0"/>
              </a:rPr>
              <a:t>Tujuan</a:t>
            </a:r>
            <a:r>
              <a:rPr lang="en-US" altLang="en-US" b="1" dirty="0">
                <a:ea typeface="MS PGothic" pitchFamily="34" charset="-128"/>
                <a:cs typeface="Arial" pitchFamily="34" charset="0"/>
              </a:rPr>
              <a:t> Validate Appointment (KRSS):</a:t>
            </a:r>
          </a:p>
          <a:p>
            <a:pPr marL="685800" lvl="1" algn="just">
              <a:lnSpc>
                <a:spcPct val="150000"/>
              </a:lnSpc>
            </a:pPr>
            <a:r>
              <a:rPr lang="en-US" sz="2000" dirty="0" err="1">
                <a:cs typeface="Arial" pitchFamily="34" charset="0"/>
              </a:rPr>
              <a:t>Untuk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menentukan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jumlah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kelas</a:t>
            </a:r>
            <a:r>
              <a:rPr lang="en-US" sz="2000" dirty="0">
                <a:cs typeface="Arial" pitchFamily="34" charset="0"/>
              </a:rPr>
              <a:t> yang </a:t>
            </a:r>
            <a:r>
              <a:rPr lang="en-US" sz="2000" dirty="0" err="1">
                <a:cs typeface="Arial" pitchFamily="34" charset="0"/>
              </a:rPr>
              <a:t>akan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dibuka</a:t>
            </a:r>
            <a:endParaRPr lang="en-US" sz="2000" dirty="0">
              <a:cs typeface="Arial" pitchFamily="34" charset="0"/>
            </a:endParaRPr>
          </a:p>
          <a:p>
            <a:pPr marL="685800" lvl="1" algn="just">
              <a:lnSpc>
                <a:spcPct val="150000"/>
              </a:lnSpc>
            </a:pPr>
            <a:r>
              <a:rPr lang="en-US" sz="2000" dirty="0" err="1">
                <a:cs typeface="Arial" pitchFamily="34" charset="0"/>
              </a:rPr>
              <a:t>Untuk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membantu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mahasiswa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melakukan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validasi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prasyarat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terhadap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mata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kuliah</a:t>
            </a:r>
            <a:r>
              <a:rPr lang="en-US" sz="2000" dirty="0">
                <a:cs typeface="Arial" pitchFamily="34" charset="0"/>
              </a:rPr>
              <a:t> yang </a:t>
            </a:r>
            <a:r>
              <a:rPr lang="en-US" sz="2000" dirty="0" err="1">
                <a:cs typeface="Arial" pitchFamily="34" charset="0"/>
              </a:rPr>
              <a:t>diambil</a:t>
            </a:r>
            <a:endParaRPr lang="en-US" sz="2000" dirty="0">
              <a:cs typeface="Arial" pitchFamily="34" charset="0"/>
            </a:endParaRPr>
          </a:p>
          <a:p>
            <a:pPr marL="685800" lvl="1" algn="just">
              <a:lnSpc>
                <a:spcPct val="150000"/>
              </a:lnSpc>
            </a:pPr>
            <a:r>
              <a:rPr lang="en-US" sz="2000" dirty="0" err="1">
                <a:cs typeface="Arial" pitchFamily="34" charset="0"/>
              </a:rPr>
              <a:t>Untuk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menghitung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jumlah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tagihan</a:t>
            </a:r>
            <a:endParaRPr lang="en-US" sz="20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en-US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600200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12 – 27 </a:t>
            </a:r>
            <a:r>
              <a:rPr lang="en-US" sz="2000" b="1" dirty="0" err="1"/>
              <a:t>Oktober</a:t>
            </a:r>
            <a:r>
              <a:rPr lang="en-US" sz="2000" b="1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82832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685800" y="914400"/>
            <a:ext cx="8115300" cy="19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42913" indent="-342900">
              <a:buFont typeface="+mj-lt"/>
              <a:buAutoNum type="arabicPeriod" startAt="10"/>
            </a:pPr>
            <a:r>
              <a:rPr lang="en-US" altLang="en-US" sz="1600" dirty="0">
                <a:cs typeface="Arial" pitchFamily="34" charset="0"/>
              </a:rPr>
              <a:t>Pada masa </a:t>
            </a:r>
            <a:r>
              <a:rPr lang="en-US" altLang="en-US" sz="1600" dirty="0" err="1">
                <a:cs typeface="Arial" pitchFamily="34" charset="0"/>
              </a:rPr>
              <a:t>pengisian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Enrollment (KRS) </a:t>
            </a:r>
            <a:r>
              <a:rPr lang="en-US" altLang="en-US" sz="1600" dirty="0" err="1">
                <a:cs typeface="Arial" pitchFamily="34" charset="0"/>
              </a:rPr>
              <a:t>mahasiswa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harus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menghapus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kelas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sementara</a:t>
            </a:r>
            <a:r>
              <a:rPr lang="en-US" altLang="en-US" sz="1600" dirty="0">
                <a:cs typeface="Arial" pitchFamily="34" charset="0"/>
              </a:rPr>
              <a:t> yang </a:t>
            </a:r>
            <a:r>
              <a:rPr lang="en-US" altLang="en-US" sz="1600" dirty="0" err="1">
                <a:cs typeface="Arial" pitchFamily="34" charset="0"/>
              </a:rPr>
              <a:t>ada</a:t>
            </a:r>
            <a:r>
              <a:rPr lang="en-US" altLang="en-US" sz="1600" dirty="0">
                <a:cs typeface="Arial" pitchFamily="34" charset="0"/>
              </a:rPr>
              <a:t> di shopping cart.</a:t>
            </a:r>
          </a:p>
          <a:p>
            <a:pPr marL="100013"/>
            <a:endParaRPr lang="en-US" altLang="en-US" sz="1600" dirty="0">
              <a:cs typeface="Arial" pitchFamily="34" charset="0"/>
            </a:endParaRPr>
          </a:p>
          <a:p>
            <a:pPr marL="457200"/>
            <a:r>
              <a:rPr lang="en-US" altLang="en-US" sz="1600" dirty="0">
                <a:cs typeface="Arial" pitchFamily="34" charset="0"/>
              </a:rPr>
              <a:t>Lalu </a:t>
            </a:r>
            <a:r>
              <a:rPr lang="en-US" altLang="en-US" sz="1600" dirty="0" err="1">
                <a:cs typeface="Arial" pitchFamily="34" charset="0"/>
              </a:rPr>
              <a:t>ulangi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langkah</a:t>
            </a:r>
            <a:r>
              <a:rPr lang="en-US" altLang="en-US" sz="1600" dirty="0">
                <a:cs typeface="Arial" pitchFamily="34" charset="0"/>
              </a:rPr>
              <a:t> yang </a:t>
            </a:r>
            <a:r>
              <a:rPr lang="en-US" altLang="en-US" sz="1600" dirty="0" err="1">
                <a:cs typeface="Arial" pitchFamily="34" charset="0"/>
              </a:rPr>
              <a:t>ada</a:t>
            </a:r>
            <a:r>
              <a:rPr lang="en-US" altLang="en-US" sz="1600" dirty="0">
                <a:cs typeface="Arial" pitchFamily="34" charset="0"/>
              </a:rPr>
              <a:t> pada no. 2-7, </a:t>
            </a:r>
            <a:r>
              <a:rPr lang="en-US" altLang="en-US" sz="1600" dirty="0" err="1">
                <a:cs typeface="Arial" pitchFamily="34" charset="0"/>
              </a:rPr>
              <a:t>sampai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mata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kuliah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masuk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dalam</a:t>
            </a:r>
            <a:r>
              <a:rPr lang="en-US" altLang="en-US" sz="1600" dirty="0">
                <a:cs typeface="Arial" pitchFamily="34" charset="0"/>
              </a:rPr>
              <a:t> shopping cart. Setelah </a:t>
            </a:r>
            <a:r>
              <a:rPr lang="en-US" altLang="en-US" sz="1600" dirty="0" err="1">
                <a:cs typeface="Arial" pitchFamily="34" charset="0"/>
              </a:rPr>
              <a:t>itu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mahasiswa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harus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mencentang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semua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mata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kuliah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tersebut</a:t>
            </a:r>
            <a:r>
              <a:rPr lang="en-US" altLang="en-US" sz="1600" dirty="0">
                <a:cs typeface="Arial" pitchFamily="34" charset="0"/>
              </a:rPr>
              <a:t> dan </a:t>
            </a:r>
            <a:r>
              <a:rPr lang="en-US" altLang="en-US" sz="1600" dirty="0" err="1">
                <a:cs typeface="Arial" pitchFamily="34" charset="0"/>
              </a:rPr>
              <a:t>pilih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enroll.</a:t>
            </a:r>
            <a:br>
              <a:rPr lang="en-US" altLang="en-US" sz="1600" dirty="0">
                <a:cs typeface="Arial" pitchFamily="34" charset="0"/>
              </a:rPr>
            </a:br>
            <a:br>
              <a:rPr lang="en-US" altLang="en-US" sz="1100" dirty="0">
                <a:cs typeface="Arial" pitchFamily="34" charset="0"/>
              </a:rPr>
            </a:br>
            <a:endParaRPr lang="en-US" altLang="en-US" sz="1600" dirty="0">
              <a:cs typeface="Arial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027EE8B-7FE5-4338-8B59-B81145D5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71932"/>
            <a:ext cx="7391400" cy="426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86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85800" y="990600"/>
            <a:ext cx="80819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42913" indent="-342900" eaLnBrk="1" hangingPunct="1">
              <a:buFont typeface="+mj-lt"/>
              <a:buAutoNum type="arabicPeriod" startAt="11"/>
            </a:pPr>
            <a:r>
              <a:rPr lang="en-US" altLang="en-US" dirty="0" err="1">
                <a:latin typeface="Calibri" pitchFamily="34" charset="0"/>
              </a:rPr>
              <a:t>Klik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b="1" dirty="0">
                <a:latin typeface="Calibri" pitchFamily="34" charset="0"/>
              </a:rPr>
              <a:t>Finish Enrolling</a:t>
            </a:r>
            <a:r>
              <a:rPr lang="en-US" altLang="en-US" dirty="0">
                <a:latin typeface="Calibri" pitchFamily="34" charset="0"/>
              </a:rPr>
              <a:t>.</a:t>
            </a:r>
          </a:p>
          <a:p>
            <a:pPr marL="442913" indent="-342900" eaLnBrk="1" hangingPunct="1">
              <a:buFont typeface="Calibri" pitchFamily="34" charset="0"/>
              <a:buAutoNum type="arabicPeriod" startAt="10"/>
            </a:pPr>
            <a:endParaRPr lang="en-US" altLang="en-US" sz="1600" dirty="0">
              <a:latin typeface="Calibri" pitchFamily="34" charset="0"/>
            </a:endParaRPr>
          </a:p>
          <a:p>
            <a:pPr marL="442913" indent="-342900" eaLnBrk="1" hangingPunct="1">
              <a:buFont typeface="Calibri" pitchFamily="34" charset="0"/>
              <a:buAutoNum type="arabicPeriod" startAt="10"/>
            </a:pPr>
            <a:endParaRPr lang="en-US" altLang="en-US" sz="1600" dirty="0">
              <a:latin typeface="Calibri" pitchFamily="34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16050"/>
            <a:ext cx="71628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7400" y="5791200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5800" y="974725"/>
            <a:ext cx="7908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43107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  <a:defRPr/>
            </a:pPr>
            <a:r>
              <a:rPr lang="en-US" sz="1600" dirty="0" err="1">
                <a:latin typeface="Arial" charset="0"/>
                <a:ea typeface="ＭＳ Ｐゴシック" pitchFamily="-84" charset="-128"/>
              </a:rPr>
              <a:t>Maka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akan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muncul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konfirmasi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mata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kuliah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tersebut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sudah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berhasil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ditambahkan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ke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schedule.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Mahasiswa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bisa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melihat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mata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kuliah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yang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sudah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ditambahkan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pada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tombol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My </a:t>
            </a:r>
            <a:r>
              <a:rPr lang="en-US" sz="1600" b="1">
                <a:latin typeface="Arial" charset="0"/>
                <a:ea typeface="ＭＳ Ｐゴシック" pitchFamily="-84" charset="-128"/>
              </a:rPr>
              <a:t>Class Schedule.</a:t>
            </a:r>
            <a:endParaRPr lang="en-US" sz="1600" b="1" dirty="0">
              <a:latin typeface="Arial" charset="0"/>
              <a:ea typeface="ＭＳ Ｐゴシック" pitchFamily="-84" charset="-128"/>
            </a:endParaRPr>
          </a:p>
          <a:p>
            <a:pPr marL="450931" indent="-450931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  <a:p>
            <a:pPr marL="400827" indent="-400827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1954213"/>
            <a:ext cx="7388225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5675313"/>
            <a:ext cx="10937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910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512" y="4210050"/>
            <a:ext cx="1552575" cy="13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17550" y="992188"/>
            <a:ext cx="795178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00827" indent="-400827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charset="0"/>
                <a:ea typeface="ＭＳ Ｐゴシック" pitchFamily="-84" charset="-128"/>
              </a:rPr>
              <a:t>	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Mahasiswa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dapat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err="1">
                <a:latin typeface="Arial" charset="0"/>
                <a:ea typeface="ＭＳ Ｐゴシック" pitchFamily="-84" charset="-128"/>
              </a:rPr>
              <a:t>melihat</a:t>
            </a:r>
            <a:r>
              <a:rPr lang="en-US" sz="1600">
                <a:latin typeface="Arial" charset="0"/>
                <a:ea typeface="ＭＳ Ｐゴシック" pitchFamily="-84" charset="-128"/>
              </a:rPr>
              <a:t> mata kuliah 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yang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sudah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berhasil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dipilih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melalui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My Class Schedule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yang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muncul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setelah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Finishing Enrolling.</a:t>
            </a:r>
          </a:p>
          <a:p>
            <a:pPr marL="450931" indent="-45093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  <a:p>
            <a:pPr marL="400827" indent="-4008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639" y="1581150"/>
            <a:ext cx="75533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338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2743200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4" y="3737211"/>
            <a:ext cx="1514475" cy="362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816" y="3920228"/>
            <a:ext cx="1504184" cy="1796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85800" y="1004887"/>
            <a:ext cx="79835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231775" indent="-23177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charset="0"/>
                <a:ea typeface="ＭＳ Ｐゴシック" pitchFamily="-84" charset="-128"/>
              </a:rPr>
              <a:t>	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Setelah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mahasiswa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sukses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melakukan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Finish Enroll,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mata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kuliah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yang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tadinya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err="1">
                <a:latin typeface="Arial" charset="0"/>
                <a:ea typeface="ＭＳ Ｐゴシック" pitchFamily="-84" charset="-128"/>
              </a:rPr>
              <a:t>ada</a:t>
            </a:r>
            <a:r>
              <a:rPr lang="en-US" sz="1600">
                <a:latin typeface="Arial" charset="0"/>
                <a:ea typeface="ＭＳ Ｐゴシック" pitchFamily="-84" charset="-128"/>
              </a:rPr>
              <a:t> di shopping 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cart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akan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otomatis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hilang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dari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daftar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shopping cart.</a:t>
            </a:r>
          </a:p>
          <a:p>
            <a:pPr marL="231775" indent="-23177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  <a:p>
            <a:pPr marL="231775" indent="-23177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charset="0"/>
                <a:ea typeface="ＭＳ Ｐゴシック" pitchFamily="-84" charset="-128"/>
              </a:rPr>
              <a:t>	Mahasiswa 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WAJIB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memastikan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tampilan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di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shopping cart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sudah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kosong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seperti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tampilan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err="1">
                <a:latin typeface="Arial" charset="0"/>
                <a:ea typeface="ＭＳ Ｐゴシック" pitchFamily="-84" charset="-128"/>
              </a:rPr>
              <a:t>berikut</a:t>
            </a:r>
            <a:r>
              <a:rPr lang="en-US" sz="1600">
                <a:latin typeface="Arial" charset="0"/>
                <a:ea typeface="ＭＳ Ｐゴシック" pitchFamily="-84" charset="-128"/>
              </a:rPr>
              <a:t> ini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:</a:t>
            </a:r>
          </a:p>
          <a:p>
            <a:pPr marL="450931" indent="-45093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  <a:p>
            <a:pPr marL="400827" indent="-4008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ADFC9-4D3F-4813-BD01-812C7521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6553199" cy="43709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62793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View KRS/KRSS Result</a:t>
            </a:r>
            <a:br>
              <a:rPr lang="en-US" dirty="0"/>
            </a:b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620000" cy="4754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Klik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Main Menu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Self Service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Academic Planning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View KRS/KRSS Result.</a:t>
            </a:r>
            <a:endParaRPr lang="en-US" altLang="en-US" sz="180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dirty="0" err="1"/>
              <a:t>Pada</a:t>
            </a:r>
            <a:r>
              <a:rPr lang="en-US" altLang="en-US" sz="1800" dirty="0"/>
              <a:t> menu </a:t>
            </a:r>
            <a:r>
              <a:rPr lang="en-US" altLang="en-US" sz="1800" dirty="0" err="1"/>
              <a:t>ini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mahasiswa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dapat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melihat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kuliah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saja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sudah</a:t>
            </a:r>
            <a:r>
              <a:rPr lang="en-US" altLang="en-US" sz="1800" dirty="0"/>
              <a:t> di validate </a:t>
            </a:r>
            <a:r>
              <a:rPr lang="en-US" altLang="en-US" sz="1800" dirty="0" err="1"/>
              <a:t>waktu</a:t>
            </a:r>
            <a:r>
              <a:rPr lang="en-US" altLang="en-US" sz="1800" dirty="0"/>
              <a:t> KRSS dan yang di enroll </a:t>
            </a:r>
            <a:r>
              <a:rPr lang="en-US" altLang="en-US" sz="1800" dirty="0" err="1"/>
              <a:t>ketika</a:t>
            </a:r>
            <a:r>
              <a:rPr lang="en-US" altLang="en-US" sz="1800" dirty="0"/>
              <a:t> KRS.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1800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6999"/>
            <a:ext cx="80772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62793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View KRS/KRSS Result</a:t>
            </a:r>
            <a:br>
              <a:rPr lang="en-US" dirty="0"/>
            </a:b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620000" cy="4754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Klik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Main Menu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Self Service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Academic Planning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8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View KRS/KRSS Result.</a:t>
            </a:r>
            <a:endParaRPr lang="en-US" altLang="en-US" sz="180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1800" dirty="0" err="1"/>
              <a:t>Pada</a:t>
            </a:r>
            <a:r>
              <a:rPr lang="en-US" altLang="en-US" sz="1800" dirty="0"/>
              <a:t> menu </a:t>
            </a:r>
            <a:r>
              <a:rPr lang="en-US" altLang="en-US" sz="1800" dirty="0" err="1"/>
              <a:t>ini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mahasiswa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dapat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melihat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kuliah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apa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saja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sudah</a:t>
            </a:r>
            <a:r>
              <a:rPr lang="en-US" altLang="en-US" sz="1800" dirty="0"/>
              <a:t> di validate </a:t>
            </a:r>
            <a:r>
              <a:rPr lang="en-US" altLang="en-US" sz="1800" dirty="0" err="1"/>
              <a:t>waktu</a:t>
            </a:r>
            <a:r>
              <a:rPr lang="en-US" altLang="en-US" sz="1800" dirty="0"/>
              <a:t> KRSS dan yang di enroll </a:t>
            </a:r>
            <a:r>
              <a:rPr lang="en-US" altLang="en-US" sz="1800" dirty="0" err="1"/>
              <a:t>ketika</a:t>
            </a:r>
            <a:r>
              <a:rPr lang="en-US" altLang="en-US" sz="1800" dirty="0"/>
              <a:t> KRS.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z="1800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6999"/>
            <a:ext cx="80772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05800" y="4953000"/>
            <a:ext cx="304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4948" y="6019800"/>
            <a:ext cx="235226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01069" y="3640814"/>
            <a:ext cx="2166731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Pastikan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simbol</a:t>
            </a:r>
            <a:r>
              <a:rPr lang="en-US" sz="1400" dirty="0"/>
              <a:t> </a:t>
            </a:r>
            <a:r>
              <a:rPr lang="en-US" sz="1400" dirty="0" err="1"/>
              <a:t>sukses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mtk</a:t>
            </a:r>
            <a:r>
              <a:rPr lang="en-US" sz="1400" dirty="0"/>
              <a:t> yang </a:t>
            </a:r>
            <a:r>
              <a:rPr lang="en-US" sz="1400" dirty="0" err="1"/>
              <a:t>dienroll</a:t>
            </a:r>
            <a:r>
              <a:rPr lang="en-US" sz="1400" dirty="0"/>
              <a:t> </a:t>
            </a:r>
            <a:r>
              <a:rPr lang="en-US" sz="1400" dirty="0" err="1"/>
              <a:t>mahasiswa</a:t>
            </a:r>
            <a:r>
              <a:rPr lang="en-US" sz="1400" dirty="0"/>
              <a:t> </a:t>
            </a:r>
          </a:p>
        </p:txBody>
      </p: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8444948" y="4379478"/>
            <a:ext cx="13252" cy="5735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6" idx="3"/>
          </p:cNvCxnSpPr>
          <p:nvPr/>
        </p:nvCxnSpPr>
        <p:spPr>
          <a:xfrm rot="5400000">
            <a:off x="7863326" y="5196326"/>
            <a:ext cx="1868922" cy="235226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74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Drop Enrollment</a:t>
            </a:r>
            <a:br>
              <a:rPr lang="en-US" altLang="en-US" dirty="0"/>
            </a:br>
            <a:r>
              <a:rPr lang="en-US" altLang="en-US" sz="2700" dirty="0" err="1"/>
              <a:t>Untuk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membatalkan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mata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kuliah</a:t>
            </a:r>
            <a:r>
              <a:rPr lang="en-US" altLang="en-US" sz="2700" dirty="0"/>
              <a:t> yang </a:t>
            </a:r>
            <a:r>
              <a:rPr lang="en-US" altLang="en-US" sz="2700" dirty="0" err="1"/>
              <a:t>telah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diambil</a:t>
            </a: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38200" y="990600"/>
            <a:ext cx="7848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42913" indent="-342900" algn="just" eaLnBrk="1" hangingPunct="1">
              <a:buFont typeface="Calibri" pitchFamily="34" charset="0"/>
              <a:buAutoNum type="arabicPeriod"/>
            </a:pPr>
            <a:r>
              <a:rPr lang="en-US" altLang="en-US" sz="1600" dirty="0" err="1">
                <a:cs typeface="Arial" pitchFamily="34" charset="0"/>
              </a:rPr>
              <a:t>Masuk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ke</a:t>
            </a:r>
            <a:r>
              <a:rPr lang="id-ID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dalam</a:t>
            </a:r>
            <a:r>
              <a:rPr lang="en-US" altLang="en-US" sz="1600" dirty="0">
                <a:cs typeface="Arial" pitchFamily="34" charset="0"/>
              </a:rPr>
              <a:t> menu </a:t>
            </a:r>
            <a:r>
              <a:rPr lang="en-US" altLang="en-US" sz="1600" b="1" dirty="0">
                <a:cs typeface="Arial" pitchFamily="34" charset="0"/>
              </a:rPr>
              <a:t>Self Services </a:t>
            </a:r>
            <a:r>
              <a:rPr lang="en-US" altLang="en-US" sz="1600" dirty="0" err="1">
                <a:cs typeface="Arial" pitchFamily="34" charset="0"/>
              </a:rPr>
              <a:t>pilih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Enrollment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pilih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Drop Classes</a:t>
            </a:r>
            <a:r>
              <a:rPr lang="en-US" altLang="en-US" sz="1600" dirty="0">
                <a:cs typeface="Arial" pitchFamily="34" charset="0"/>
              </a:rPr>
              <a:t>.</a:t>
            </a:r>
          </a:p>
          <a:p>
            <a:pPr marL="442913" indent="-342900" algn="just" eaLnBrk="1" hangingPunct="1"/>
            <a:br>
              <a:rPr lang="en-US" altLang="en-US" sz="1600" dirty="0">
                <a:cs typeface="Arial" pitchFamily="34" charset="0"/>
              </a:rPr>
            </a:br>
            <a:r>
              <a:rPr lang="en-US" altLang="en-US" sz="1600" dirty="0" err="1">
                <a:cs typeface="Arial" pitchFamily="34" charset="0"/>
              </a:rPr>
              <a:t>Pilih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kelas</a:t>
            </a:r>
            <a:r>
              <a:rPr lang="en-US" altLang="en-US" sz="1600" dirty="0">
                <a:cs typeface="Arial" pitchFamily="34" charset="0"/>
              </a:rPr>
              <a:t> yang </a:t>
            </a:r>
            <a:r>
              <a:rPr lang="en-US" altLang="en-US" sz="1600" dirty="0" err="1">
                <a:cs typeface="Arial" pitchFamily="34" charset="0"/>
              </a:rPr>
              <a:t>ingin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didrop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dengan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mencentang</a:t>
            </a:r>
            <a:r>
              <a:rPr lang="en-US" altLang="en-US" sz="1600" dirty="0">
                <a:cs typeface="Arial" pitchFamily="34" charset="0"/>
              </a:rPr>
              <a:t> checkbox yang </a:t>
            </a:r>
            <a:r>
              <a:rPr lang="en-US" altLang="en-US" sz="1600" dirty="0" err="1">
                <a:cs typeface="Arial" pitchFamily="34" charset="0"/>
              </a:rPr>
              <a:t>ada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disamping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mata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kuliah</a:t>
            </a:r>
            <a:r>
              <a:rPr lang="en-US" altLang="en-US" sz="1600" dirty="0">
                <a:cs typeface="Arial" pitchFamily="34" charset="0"/>
              </a:rPr>
              <a:t>, </a:t>
            </a:r>
            <a:r>
              <a:rPr lang="en-US" altLang="en-US" sz="1600" dirty="0" err="1">
                <a:cs typeface="Arial" pitchFamily="34" charset="0"/>
              </a:rPr>
              <a:t>klik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dirty="0" err="1">
                <a:cs typeface="Arial" pitchFamily="34" charset="0"/>
              </a:rPr>
              <a:t>tombol</a:t>
            </a:r>
            <a:r>
              <a:rPr lang="en-US" altLang="en-US" sz="1600" dirty="0">
                <a:cs typeface="Arial" pitchFamily="34" charset="0"/>
              </a:rPr>
              <a:t> </a:t>
            </a:r>
            <a:r>
              <a:rPr lang="en-US" altLang="en-US" sz="1600" b="1" dirty="0">
                <a:cs typeface="Arial" pitchFamily="34" charset="0"/>
              </a:rPr>
              <a:t>Drop Selected Classes.</a:t>
            </a:r>
          </a:p>
          <a:p>
            <a:pPr marL="442913" indent="-342900" algn="just" eaLnBrk="1" hangingPunct="1"/>
            <a:endParaRPr lang="en-US" altLang="en-US" sz="1600" dirty="0">
              <a:cs typeface="Arial" pitchFamily="34" charset="0"/>
            </a:endParaRPr>
          </a:p>
          <a:p>
            <a:pPr marL="442913" indent="-342900" algn="just" eaLnBrk="1" hangingPunct="1"/>
            <a:r>
              <a:rPr lang="en-US" altLang="en-US" sz="1600" b="1" dirty="0">
                <a:cs typeface="Arial" pitchFamily="34" charset="0"/>
              </a:rPr>
              <a:t>	Mahasiswa  </a:t>
            </a:r>
            <a:r>
              <a:rPr lang="en-US" altLang="en-US" sz="1600" b="1" dirty="0" err="1">
                <a:cs typeface="Arial" pitchFamily="34" charset="0"/>
              </a:rPr>
              <a:t>bisa</a:t>
            </a:r>
            <a:r>
              <a:rPr lang="en-US" altLang="en-US" sz="1600" b="1" dirty="0">
                <a:cs typeface="Arial" pitchFamily="34" charset="0"/>
              </a:rPr>
              <a:t> </a:t>
            </a:r>
            <a:r>
              <a:rPr lang="en-US" altLang="en-US" sz="1600" b="1" dirty="0" err="1">
                <a:cs typeface="Arial" pitchFamily="34" charset="0"/>
              </a:rPr>
              <a:t>melakukan</a:t>
            </a:r>
            <a:r>
              <a:rPr lang="en-US" altLang="en-US" sz="1600" b="1" dirty="0">
                <a:cs typeface="Arial" pitchFamily="34" charset="0"/>
              </a:rPr>
              <a:t> Drop Class </a:t>
            </a:r>
            <a:r>
              <a:rPr lang="en-US" altLang="en-US" sz="1600" b="1" dirty="0" err="1">
                <a:cs typeface="Arial" pitchFamily="34" charset="0"/>
              </a:rPr>
              <a:t>setelah</a:t>
            </a:r>
            <a:r>
              <a:rPr lang="en-US" altLang="en-US" sz="1600" b="1" dirty="0">
                <a:cs typeface="Arial" pitchFamily="34" charset="0"/>
              </a:rPr>
              <a:t> enrollment </a:t>
            </a:r>
            <a:r>
              <a:rPr lang="en-US" altLang="en-US" sz="1600" b="1" dirty="0" err="1">
                <a:cs typeface="Arial" pitchFamily="34" charset="0"/>
              </a:rPr>
              <a:t>selama</a:t>
            </a:r>
            <a:r>
              <a:rPr lang="en-US" altLang="en-US" sz="1600" b="1" dirty="0">
                <a:cs typeface="Arial" pitchFamily="34" charset="0"/>
              </a:rPr>
              <a:t> </a:t>
            </a:r>
            <a:r>
              <a:rPr lang="en-US" altLang="en-US" sz="1600" b="1" dirty="0" err="1">
                <a:cs typeface="Arial" pitchFamily="34" charset="0"/>
              </a:rPr>
              <a:t>masa</a:t>
            </a:r>
            <a:r>
              <a:rPr lang="en-US" altLang="en-US" sz="1600" b="1" dirty="0">
                <a:cs typeface="Arial" pitchFamily="34" charset="0"/>
              </a:rPr>
              <a:t> </a:t>
            </a:r>
            <a:r>
              <a:rPr lang="en-US" altLang="en-US" sz="1600" b="1" dirty="0" err="1">
                <a:cs typeface="Arial" pitchFamily="34" charset="0"/>
              </a:rPr>
              <a:t>Pengisian</a:t>
            </a:r>
            <a:r>
              <a:rPr lang="en-US" altLang="en-US" sz="1600" b="1" dirty="0">
                <a:cs typeface="Arial" pitchFamily="34" charset="0"/>
              </a:rPr>
              <a:t> Enrollment (KRS).</a:t>
            </a:r>
          </a:p>
          <a:p>
            <a:pPr marL="442913" indent="-342900" eaLnBrk="1" hangingPunct="1">
              <a:buFont typeface="Calibri" pitchFamily="34" charset="0"/>
              <a:buAutoNum type="arabicPeriod"/>
            </a:pPr>
            <a:endParaRPr lang="en-US" altLang="en-US" dirty="0">
              <a:latin typeface="Calibri" pitchFamily="34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3022600"/>
            <a:ext cx="739933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605337"/>
            <a:ext cx="13906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933450"/>
            <a:ext cx="7596188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43107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1600" dirty="0" err="1">
                <a:latin typeface="Arial" charset="0"/>
                <a:ea typeface="ＭＳ Ｐゴシック" pitchFamily="-84" charset="-128"/>
              </a:rPr>
              <a:t>Akan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muncul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konfirmasi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untuk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melakukan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drop class,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jika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yakin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untuk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mendrop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class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tersebut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,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klik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dirty="0" err="1">
                <a:latin typeface="Arial" charset="0"/>
                <a:ea typeface="ＭＳ Ｐゴシック" pitchFamily="-84" charset="-128"/>
              </a:rPr>
              <a:t>tombol</a:t>
            </a:r>
            <a:r>
              <a:rPr lang="en-US" sz="1600" dirty="0">
                <a:latin typeface="Arial" charset="0"/>
                <a:ea typeface="ＭＳ Ｐゴシック" pitchFamily="-84" charset="-128"/>
              </a:rPr>
              <a:t> </a:t>
            </a:r>
            <a:r>
              <a:rPr lang="en-US" sz="1600" b="1">
                <a:latin typeface="Arial" charset="0"/>
                <a:ea typeface="ＭＳ Ｐゴシック" pitchFamily="-84" charset="-128"/>
              </a:rPr>
              <a:t>Finish Dropping</a:t>
            </a:r>
            <a:r>
              <a:rPr lang="en-US" sz="1600" b="1" dirty="0">
                <a:latin typeface="Arial" charset="0"/>
                <a:ea typeface="ＭＳ Ｐゴシック" pitchFamily="-84" charset="-128"/>
              </a:rPr>
              <a:t>.</a:t>
            </a:r>
            <a:endParaRPr lang="en-US" sz="1600" dirty="0">
              <a:latin typeface="Arial" charset="0"/>
              <a:ea typeface="ＭＳ Ｐゴシック" pitchFamily="-84" charset="-128"/>
            </a:endParaRPr>
          </a:p>
          <a:p>
            <a:pPr marL="400827" indent="-400827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dirty="0">
              <a:latin typeface="Arial" charset="0"/>
              <a:ea typeface="ＭＳ Ｐゴシック" pitchFamily="-84" charset="-128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1674813"/>
            <a:ext cx="74072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76400" y="41148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4114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22335"/>
            <a:ext cx="13906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16768" y="990600"/>
            <a:ext cx="76279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Enrollment (KRS)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04461" y="1729064"/>
            <a:ext cx="7620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000" dirty="0">
                <a:latin typeface="Open Sans"/>
                <a:ea typeface="MS PGothic" pitchFamily="34" charset="-128"/>
                <a:cs typeface="Arial" pitchFamily="34" charset="0"/>
              </a:rPr>
              <a:t>Mahasiswa </a:t>
            </a:r>
            <a:r>
              <a:rPr lang="en-US" altLang="en-US" sz="2000" b="1" dirty="0" err="1">
                <a:latin typeface="Open Sans"/>
                <a:ea typeface="MS PGothic" pitchFamily="34" charset="-128"/>
                <a:cs typeface="Arial" pitchFamily="34" charset="0"/>
              </a:rPr>
              <a:t>memilih</a:t>
            </a:r>
            <a:r>
              <a:rPr lang="en-US" altLang="en-US" sz="2000" dirty="0">
                <a:latin typeface="Open Sans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Open Sans"/>
                <a:ea typeface="MS PGothic" pitchFamily="34" charset="-128"/>
                <a:cs typeface="Arial" pitchFamily="34" charset="0"/>
              </a:rPr>
              <a:t>jadwal</a:t>
            </a:r>
            <a:r>
              <a:rPr lang="en-US" altLang="en-US" sz="2000" dirty="0">
                <a:latin typeface="Open Sans"/>
                <a:ea typeface="MS PGothic" pitchFamily="34" charset="-128"/>
                <a:cs typeface="Arial" pitchFamily="34" charset="0"/>
              </a:rPr>
              <a:t> (enrollment) </a:t>
            </a:r>
            <a:r>
              <a:rPr lang="en-US" altLang="en-US" sz="2000" dirty="0" err="1">
                <a:latin typeface="Open Sans"/>
                <a:ea typeface="MS PGothic" pitchFamily="34" charset="-128"/>
                <a:cs typeface="Arial" pitchFamily="34" charset="0"/>
              </a:rPr>
              <a:t>dari</a:t>
            </a:r>
            <a:r>
              <a:rPr lang="en-US" altLang="en-US" sz="2000" dirty="0">
                <a:latin typeface="Open Sans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2000" dirty="0" err="1">
                <a:latin typeface="Open Sans"/>
                <a:ea typeface="MS PGothic" pitchFamily="34" charset="-128"/>
                <a:cs typeface="Arial" pitchFamily="34" charset="0"/>
              </a:rPr>
              <a:t>kelas</a:t>
            </a:r>
            <a:r>
              <a:rPr lang="en-US" altLang="en-US" sz="2000" dirty="0">
                <a:latin typeface="Open Sans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Open Sans"/>
                <a:ea typeface="MS PGothic" pitchFamily="34" charset="-128"/>
                <a:cs typeface="Arial" pitchFamily="34" charset="0"/>
              </a:rPr>
              <a:t>mata</a:t>
            </a:r>
            <a:r>
              <a:rPr lang="en-US" altLang="en-US" sz="2000" b="1" dirty="0">
                <a:latin typeface="Open Sans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Open Sans"/>
                <a:ea typeface="MS PGothic" pitchFamily="34" charset="-128"/>
                <a:cs typeface="Arial" pitchFamily="34" charset="0"/>
              </a:rPr>
              <a:t>kuliah</a:t>
            </a:r>
            <a:r>
              <a:rPr lang="en-US" altLang="en-US" sz="2000" b="1" dirty="0">
                <a:latin typeface="Open Sans"/>
                <a:ea typeface="MS PGothic" pitchFamily="34" charset="-128"/>
                <a:cs typeface="Arial" pitchFamily="34" charset="0"/>
              </a:rPr>
              <a:t> yang </a:t>
            </a:r>
            <a:r>
              <a:rPr lang="en-US" altLang="en-US" sz="2000" b="1" dirty="0" err="1">
                <a:latin typeface="Open Sans"/>
                <a:ea typeface="MS PGothic" pitchFamily="34" charset="-128"/>
                <a:cs typeface="Arial" pitchFamily="34" charset="0"/>
              </a:rPr>
              <a:t>dibuka</a:t>
            </a:r>
            <a:r>
              <a:rPr lang="en-US" altLang="en-US" sz="2000" dirty="0">
                <a:latin typeface="Open Sans"/>
                <a:ea typeface="MS PGothic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768" y="3124200"/>
            <a:ext cx="7966075" cy="152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att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8" y="3350419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14264" y="3429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Mahasiswa </a:t>
            </a:r>
            <a:r>
              <a:rPr lang="nl-NL" b="1" dirty="0"/>
              <a:t>wajib mengisi KRSS dan KRS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dibuka</a:t>
            </a:r>
            <a:r>
              <a:rPr lang="en-US" dirty="0"/>
              <a:t> di KRS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KRSS</a:t>
            </a:r>
          </a:p>
        </p:txBody>
      </p:sp>
    </p:spTree>
    <p:extLst>
      <p:ext uri="{BB962C8B-B14F-4D97-AF65-F5344CB8AC3E}">
        <p14:creationId xmlns:p14="http://schemas.microsoft.com/office/powerpoint/2010/main" val="13178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62000" y="1001713"/>
            <a:ext cx="76898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450850" indent="-334963" algn="just" eaLnBrk="1" hangingPunct="1"/>
            <a:r>
              <a:rPr lang="en-US" altLang="en-US" sz="1600" dirty="0">
                <a:ea typeface="MS PGothic" pitchFamily="34" charset="-128"/>
              </a:rPr>
              <a:t>3. 	</a:t>
            </a:r>
            <a:r>
              <a:rPr lang="en-US" altLang="en-US" sz="1600" dirty="0" err="1">
                <a:ea typeface="MS PGothic" pitchFamily="34" charset="-128"/>
              </a:rPr>
              <a:t>Maka</a:t>
            </a:r>
            <a:r>
              <a:rPr lang="en-US" altLang="en-US" sz="1600" dirty="0">
                <a:ea typeface="MS PGothic" pitchFamily="34" charset="-128"/>
              </a:rPr>
              <a:t> </a:t>
            </a:r>
            <a:r>
              <a:rPr lang="en-US" altLang="en-US" sz="1600" dirty="0" err="1">
                <a:ea typeface="MS PGothic" pitchFamily="34" charset="-128"/>
              </a:rPr>
              <a:t>akan</a:t>
            </a:r>
            <a:r>
              <a:rPr lang="en-US" altLang="en-US" sz="1600" dirty="0">
                <a:ea typeface="MS PGothic" pitchFamily="34" charset="-128"/>
              </a:rPr>
              <a:t> </a:t>
            </a:r>
            <a:r>
              <a:rPr lang="en-US" altLang="en-US" sz="1600" dirty="0" err="1">
                <a:ea typeface="MS PGothic" pitchFamily="34" charset="-128"/>
              </a:rPr>
              <a:t>muncul</a:t>
            </a:r>
            <a:r>
              <a:rPr lang="en-US" altLang="en-US" sz="1600" dirty="0">
                <a:ea typeface="MS PGothic" pitchFamily="34" charset="-128"/>
              </a:rPr>
              <a:t> </a:t>
            </a:r>
            <a:r>
              <a:rPr lang="en-US" altLang="en-US" sz="1600" dirty="0" err="1">
                <a:ea typeface="MS PGothic" pitchFamily="34" charset="-128"/>
              </a:rPr>
              <a:t>konfirmasi</a:t>
            </a:r>
            <a:r>
              <a:rPr lang="en-US" altLang="en-US" sz="1600" dirty="0">
                <a:ea typeface="MS PGothic" pitchFamily="34" charset="-128"/>
              </a:rPr>
              <a:t> </a:t>
            </a:r>
            <a:r>
              <a:rPr lang="en-US" altLang="en-US" sz="1600" dirty="0" err="1">
                <a:ea typeface="MS PGothic" pitchFamily="34" charset="-128"/>
              </a:rPr>
              <a:t>telah</a:t>
            </a:r>
            <a:r>
              <a:rPr lang="en-US" altLang="en-US" sz="1600" dirty="0">
                <a:ea typeface="MS PGothic" pitchFamily="34" charset="-128"/>
              </a:rPr>
              <a:t> </a:t>
            </a:r>
            <a:r>
              <a:rPr lang="en-US" altLang="en-US" sz="1600" dirty="0" err="1">
                <a:ea typeface="MS PGothic" pitchFamily="34" charset="-128"/>
              </a:rPr>
              <a:t>sukses</a:t>
            </a:r>
            <a:r>
              <a:rPr lang="en-US" altLang="en-US" sz="1600" dirty="0">
                <a:ea typeface="MS PGothic" pitchFamily="34" charset="-128"/>
              </a:rPr>
              <a:t> </a:t>
            </a:r>
            <a:r>
              <a:rPr lang="en-US" altLang="en-US" sz="1600" dirty="0" err="1">
                <a:ea typeface="MS PGothic" pitchFamily="34" charset="-128"/>
              </a:rPr>
              <a:t>mendrop</a:t>
            </a:r>
            <a:r>
              <a:rPr lang="en-US" altLang="en-US" sz="1600" dirty="0">
                <a:ea typeface="MS PGothic" pitchFamily="34" charset="-128"/>
              </a:rPr>
              <a:t> </a:t>
            </a:r>
            <a:r>
              <a:rPr lang="en-US" altLang="en-US" sz="1600" dirty="0" err="1">
                <a:ea typeface="MS PGothic" pitchFamily="34" charset="-128"/>
              </a:rPr>
              <a:t>kelas</a:t>
            </a:r>
            <a:r>
              <a:rPr lang="en-US" altLang="en-US" sz="1600" dirty="0">
                <a:ea typeface="MS PGothic" pitchFamily="34" charset="-128"/>
              </a:rPr>
              <a:t> yang </a:t>
            </a:r>
            <a:r>
              <a:rPr lang="en-US" altLang="en-US" sz="1600" dirty="0" err="1">
                <a:ea typeface="MS PGothic" pitchFamily="34" charset="-128"/>
              </a:rPr>
              <a:t>dipilih</a:t>
            </a:r>
            <a:r>
              <a:rPr lang="en-US" altLang="en-US" sz="1600" dirty="0">
                <a:ea typeface="MS PGothic" pitchFamily="34" charset="-128"/>
              </a:rPr>
              <a:t>.</a:t>
            </a:r>
            <a:endParaRPr lang="id-ID" altLang="en-US" sz="1600" dirty="0">
              <a:ea typeface="MS PGothic" pitchFamily="34" charset="-128"/>
            </a:endParaRPr>
          </a:p>
          <a:p>
            <a:pPr marL="450850" indent="-334963" algn="just" eaLnBrk="1" hangingPunct="1"/>
            <a:r>
              <a:rPr lang="id-ID" altLang="en-US" sz="1600" dirty="0">
                <a:ea typeface="MS PGothic" pitchFamily="34" charset="-128"/>
              </a:rPr>
              <a:t>	</a:t>
            </a:r>
            <a:endParaRPr lang="en-US" altLang="en-US" sz="1600" dirty="0">
              <a:ea typeface="MS PGothic" pitchFamily="34" charset="-128"/>
            </a:endParaRPr>
          </a:p>
          <a:p>
            <a:pPr marL="450850" indent="-334963" eaLnBrk="1" hangingPunct="1"/>
            <a:endParaRPr lang="en-US" altLang="en-US" sz="1600" dirty="0">
              <a:ea typeface="MS PGothic" pitchFamily="34" charset="-128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743108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38625"/>
            <a:ext cx="1333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4261087"/>
            <a:ext cx="139065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Swap Enrollment</a:t>
            </a:r>
            <a:br>
              <a:rPr lang="en-US" altLang="en-US" dirty="0"/>
            </a:br>
            <a:r>
              <a:rPr lang="en-US" altLang="en-US" sz="2700" dirty="0" err="1"/>
              <a:t>Untuk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mengganti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mata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kuliah</a:t>
            </a:r>
            <a:r>
              <a:rPr lang="en-US" altLang="en-US" sz="2700" dirty="0"/>
              <a:t> yang </a:t>
            </a:r>
            <a:r>
              <a:rPr lang="en-US" altLang="en-US" sz="2700" dirty="0" err="1"/>
              <a:t>telah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diambil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dengan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mata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kuliah</a:t>
            </a:r>
            <a:r>
              <a:rPr lang="en-US" altLang="en-US" sz="2700" dirty="0"/>
              <a:t> lain</a:t>
            </a: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089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58000" y="46482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4495800"/>
            <a:ext cx="121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1000" dirty="0">
                <a:solidFill>
                  <a:srgbClr val="C00000"/>
                </a:solidFill>
                <a:latin typeface="+mn-lt"/>
              </a:rPr>
              <a:t>Mata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kuliah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yang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sudah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dienrol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4953000"/>
            <a:ext cx="38100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00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58000" y="54102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5105400"/>
            <a:ext cx="121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1000" dirty="0" err="1">
                <a:solidFill>
                  <a:srgbClr val="C00000"/>
                </a:solidFill>
                <a:latin typeface="+mn-lt"/>
              </a:rPr>
              <a:t>Pilihan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untuk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memilih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kelas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atau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mata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kuliah</a:t>
            </a:r>
            <a:r>
              <a:rPr lang="en-US" sz="1000" dirty="0">
                <a:solidFill>
                  <a:srgbClr val="C00000"/>
                </a:solidFill>
                <a:latin typeface="+mn-lt"/>
              </a:rPr>
              <a:t> yang </a:t>
            </a:r>
            <a:r>
              <a:rPr lang="en-US" sz="1000" dirty="0" err="1">
                <a:solidFill>
                  <a:srgbClr val="C00000"/>
                </a:solidFill>
                <a:latin typeface="+mn-lt"/>
              </a:rPr>
              <a:t>baru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09600" y="304800"/>
            <a:ext cx="8229600" cy="571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Swap Class </a:t>
            </a:r>
          </a:p>
          <a:p>
            <a:pPr algn="ctr" eaLnBrk="0" hangingPunct="0">
              <a:defRPr/>
            </a:pP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After Enrollment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38200" y="856422"/>
            <a:ext cx="78486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n-US" altLang="en-US" sz="1600" dirty="0" err="1"/>
              <a:t>Masuk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</a:t>
            </a:r>
            <a:r>
              <a:rPr lang="id-ID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menu Self Services → Enrollment → Drop Classes.</a:t>
            </a:r>
          </a:p>
          <a:p>
            <a:pPr algn="just" eaLnBrk="1" hangingPunct="1"/>
            <a:endParaRPr lang="en-US" altLang="en-US" sz="1600" dirty="0"/>
          </a:p>
          <a:p>
            <a:pPr algn="just" eaLnBrk="1" hangingPunct="1"/>
            <a:r>
              <a:rPr lang="en-US" altLang="en-US" sz="1600" b="1" dirty="0" err="1"/>
              <a:t>Mahasiswa</a:t>
            </a:r>
            <a:r>
              <a:rPr lang="en-US" altLang="en-US" sz="1600" b="1" dirty="0"/>
              <a:t>  </a:t>
            </a:r>
            <a:r>
              <a:rPr lang="en-US" altLang="en-US" sz="1600" b="1" dirty="0" err="1"/>
              <a:t>bisa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melakukan</a:t>
            </a:r>
            <a:r>
              <a:rPr lang="en-US" altLang="en-US" sz="1600" b="1" dirty="0"/>
              <a:t> Swap Class </a:t>
            </a:r>
            <a:r>
              <a:rPr lang="en-US" altLang="en-US" sz="1600" b="1" dirty="0" err="1"/>
              <a:t>setelah</a:t>
            </a:r>
            <a:r>
              <a:rPr lang="en-US" altLang="en-US" sz="1600" b="1" dirty="0"/>
              <a:t> enrollment </a:t>
            </a:r>
            <a:r>
              <a:rPr lang="en-US" altLang="en-US" sz="1600" b="1" dirty="0" err="1"/>
              <a:t>selama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masa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Pengisian</a:t>
            </a:r>
            <a:r>
              <a:rPr lang="en-US" altLang="en-US" sz="1600" b="1" dirty="0"/>
              <a:t> Enrollment (KRS)</a:t>
            </a:r>
            <a:r>
              <a:rPr lang="en-US" altLang="en-US" sz="1600" dirty="0"/>
              <a:t>.</a:t>
            </a:r>
            <a:endParaRPr lang="en-US" altLang="en-US" sz="1600" b="1" dirty="0"/>
          </a:p>
          <a:p>
            <a:pPr algn="just" eaLnBrk="1" hangingPunct="1"/>
            <a:r>
              <a:rPr lang="en-US" altLang="en-US" sz="1800" dirty="0"/>
              <a:t>	</a:t>
            </a:r>
            <a:endParaRPr lang="id-ID" altLang="en-US" sz="1800" dirty="0"/>
          </a:p>
          <a:p>
            <a:pPr algn="just" eaLnBrk="1" hangingPunct="1"/>
            <a:r>
              <a:rPr lang="id-ID" altLang="en-US" sz="1800" dirty="0"/>
              <a:t>	</a:t>
            </a:r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33850"/>
            <a:ext cx="1552575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5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 r="7912"/>
          <a:stretch/>
        </p:blipFill>
        <p:spPr bwMode="auto">
          <a:xfrm>
            <a:off x="838201" y="1510955"/>
            <a:ext cx="7103164" cy="527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38201" y="887689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1600" dirty="0"/>
              <a:t>2. Akan </a:t>
            </a:r>
            <a:r>
              <a:rPr lang="en-US" altLang="en-US" sz="1600" dirty="0" err="1"/>
              <a:t>muncul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konfirmasi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melakukan</a:t>
            </a:r>
            <a:r>
              <a:rPr lang="en-US" altLang="en-US" sz="1600" dirty="0"/>
              <a:t> swap class, </a:t>
            </a:r>
            <a:r>
              <a:rPr lang="en-US" altLang="en-US" sz="1600" dirty="0" err="1"/>
              <a:t>jika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yakin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menukar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kelas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tersebut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maka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klik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tombol</a:t>
            </a:r>
            <a:r>
              <a:rPr lang="en-US" altLang="en-US" sz="1600" dirty="0"/>
              <a:t> Finish Swapping</a:t>
            </a:r>
            <a:endParaRPr lang="id-ID" altLang="en-US" sz="1600" dirty="0"/>
          </a:p>
          <a:p>
            <a:pPr algn="just" eaLnBrk="1" hangingPunct="1"/>
            <a:r>
              <a:rPr lang="id-ID" altLang="en-US" sz="1600" dirty="0"/>
              <a:t>	</a:t>
            </a:r>
            <a:endParaRPr lang="en-US" altLang="en-US" sz="1600" dirty="0"/>
          </a:p>
          <a:p>
            <a:pPr eaLnBrk="1" hangingPunct="1"/>
            <a:endParaRPr lang="en-US" altLang="en-US" sz="1600" dirty="0"/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09600" y="304800"/>
            <a:ext cx="8229600" cy="571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Swap Class </a:t>
            </a:r>
          </a:p>
          <a:p>
            <a:pPr algn="ctr" eaLnBrk="0" hangingPunct="0">
              <a:defRPr/>
            </a:pP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After Enrollment (Cont’d)</a:t>
            </a:r>
          </a:p>
        </p:txBody>
      </p:sp>
    </p:spTree>
    <p:extLst>
      <p:ext uri="{BB962C8B-B14F-4D97-AF65-F5344CB8AC3E}">
        <p14:creationId xmlns:p14="http://schemas.microsoft.com/office/powerpoint/2010/main" val="4224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38201" y="876300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5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1600" dirty="0"/>
              <a:t>3. </a:t>
            </a:r>
            <a:r>
              <a:rPr lang="en-US" altLang="en-US" sz="1600" dirty="0" err="1"/>
              <a:t>Maka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muncul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konfirmasi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sukses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menukar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kelas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dipilih</a:t>
            </a:r>
            <a:r>
              <a:rPr lang="en-US" altLang="en-US" sz="1600" dirty="0"/>
              <a:t> 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kelas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baru</a:t>
            </a:r>
            <a:endParaRPr lang="id-ID" altLang="en-US" sz="1600" dirty="0"/>
          </a:p>
          <a:p>
            <a:pPr algn="just" eaLnBrk="1" hangingPunct="1"/>
            <a:r>
              <a:rPr lang="id-ID" altLang="en-US" sz="1600" dirty="0"/>
              <a:t>	</a:t>
            </a:r>
            <a:endParaRPr lang="en-US" altLang="en-US" sz="1600" dirty="0"/>
          </a:p>
          <a:p>
            <a:pPr eaLnBrk="1" hangingPunct="1"/>
            <a:endParaRPr lang="en-US" altLang="en-US" sz="1600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84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09600" y="304800"/>
            <a:ext cx="8229600" cy="571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Swap Class </a:t>
            </a:r>
          </a:p>
          <a:p>
            <a:pPr algn="ctr" eaLnBrk="0" hangingPunct="0">
              <a:defRPr/>
            </a:pP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After Enrollment (Cont’d)</a:t>
            </a:r>
          </a:p>
        </p:txBody>
      </p:sp>
    </p:spTree>
    <p:extLst>
      <p:ext uri="{BB962C8B-B14F-4D97-AF65-F5344CB8AC3E}">
        <p14:creationId xmlns:p14="http://schemas.microsoft.com/office/powerpoint/2010/main" val="12144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108075" y="1277938"/>
            <a:ext cx="7496175" cy="437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marL="10020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Status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x </a:t>
            </a:r>
            <a:r>
              <a:rPr lang="en-US" dirty="0">
                <a:cs typeface="Arial" pitchFamily="34" charset="0"/>
              </a:rPr>
              <a:t>(Error: unable to add class) </a:t>
            </a:r>
            <a:r>
              <a:rPr lang="en-US" dirty="0" err="1">
                <a:cs typeface="Arial" pitchFamily="34" charset="0"/>
              </a:rPr>
              <a:t>terjadi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apabila</a:t>
            </a:r>
            <a:r>
              <a:rPr lang="en-US" dirty="0">
                <a:cs typeface="Arial" pitchFamily="34" charset="0"/>
              </a:rPr>
              <a:t> :</a:t>
            </a:r>
          </a:p>
          <a:p>
            <a:pPr marL="443107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>
                <a:cs typeface="Arial" pitchFamily="34" charset="0"/>
              </a:rPr>
              <a:t>Jadwal</a:t>
            </a:r>
            <a:r>
              <a:rPr lang="en-US" dirty="0">
                <a:cs typeface="Arial" pitchFamily="34" charset="0"/>
              </a:rPr>
              <a:t> yang </a:t>
            </a:r>
            <a:r>
              <a:rPr lang="en-US" dirty="0" err="1">
                <a:cs typeface="Arial" pitchFamily="34" charset="0"/>
              </a:rPr>
              <a:t>dipilih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bentrok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dengan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jadwal</a:t>
            </a:r>
            <a:r>
              <a:rPr lang="en-US" dirty="0">
                <a:cs typeface="Arial" pitchFamily="34" charset="0"/>
              </a:rPr>
              <a:t> yang </a:t>
            </a:r>
            <a:r>
              <a:rPr lang="en-US" dirty="0" err="1">
                <a:cs typeface="Arial" pitchFamily="34" charset="0"/>
              </a:rPr>
              <a:t>sudah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diregistrasikan</a:t>
            </a:r>
            <a:r>
              <a:rPr lang="id-ID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sebelumnya</a:t>
            </a:r>
            <a:r>
              <a:rPr lang="en-US" dirty="0">
                <a:cs typeface="Arial" pitchFamily="34" charset="0"/>
              </a:rPr>
              <a:t> di </a:t>
            </a:r>
            <a:r>
              <a:rPr lang="en-US" dirty="0" err="1">
                <a:cs typeface="Arial" pitchFamily="34" charset="0"/>
              </a:rPr>
              <a:t>periode</a:t>
            </a:r>
            <a:r>
              <a:rPr lang="en-US" dirty="0">
                <a:cs typeface="Arial" pitchFamily="34" charset="0"/>
              </a:rPr>
              <a:t> yang </a:t>
            </a:r>
            <a:r>
              <a:rPr lang="en-US" dirty="0" err="1">
                <a:cs typeface="Arial" pitchFamily="34" charset="0"/>
              </a:rPr>
              <a:t>sama</a:t>
            </a:r>
            <a:r>
              <a:rPr lang="id-ID" dirty="0">
                <a:cs typeface="Arial" pitchFamily="34" charset="0"/>
              </a:rPr>
              <a:t>.</a:t>
            </a:r>
            <a:endParaRPr lang="en-US" dirty="0">
              <a:cs typeface="Arial" pitchFamily="34" charset="0"/>
            </a:endParaRPr>
          </a:p>
          <a:p>
            <a:pPr marL="443107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>
                <a:cs typeface="Arial" pitchFamily="34" charset="0"/>
              </a:rPr>
              <a:t>Kelas</a:t>
            </a:r>
            <a:r>
              <a:rPr lang="en-US" dirty="0">
                <a:cs typeface="Arial" pitchFamily="34" charset="0"/>
              </a:rPr>
              <a:t> yang </a:t>
            </a:r>
            <a:r>
              <a:rPr lang="en-US" dirty="0" err="1">
                <a:cs typeface="Arial" pitchFamily="34" charset="0"/>
              </a:rPr>
              <a:t>dipilih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tidak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sesuai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dengan</a:t>
            </a:r>
            <a:r>
              <a:rPr lang="en-US" dirty="0">
                <a:cs typeface="Arial" pitchFamily="34" charset="0"/>
              </a:rPr>
              <a:t> program </a:t>
            </a:r>
            <a:r>
              <a:rPr lang="en-US" dirty="0" err="1">
                <a:cs typeface="Arial" pitchFamily="34" charset="0"/>
              </a:rPr>
              <a:t>mahasiswa</a:t>
            </a:r>
            <a:r>
              <a:rPr lang="en-US" dirty="0">
                <a:cs typeface="Arial" pitchFamily="34" charset="0"/>
              </a:rPr>
              <a:t> (</a:t>
            </a:r>
            <a:r>
              <a:rPr lang="en-US" dirty="0" err="1">
                <a:cs typeface="Arial" pitchFamily="34" charset="0"/>
              </a:rPr>
              <a:t>Reguler</a:t>
            </a:r>
            <a:r>
              <a:rPr lang="en-US" dirty="0">
                <a:cs typeface="Arial" pitchFamily="34" charset="0"/>
              </a:rPr>
              <a:t> Class/Smart Class/Global Class)</a:t>
            </a:r>
          </a:p>
          <a:p>
            <a:pPr marL="443107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>
                <a:cs typeface="Arial" pitchFamily="34" charset="0"/>
              </a:rPr>
              <a:t>Tidak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memenuhi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prasyarat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mata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kuliah</a:t>
            </a:r>
            <a:endParaRPr lang="en-US" dirty="0">
              <a:cs typeface="Arial" pitchFamily="34" charset="0"/>
            </a:endParaRPr>
          </a:p>
          <a:p>
            <a:pPr marL="443107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>
                <a:cs typeface="Arial" pitchFamily="34" charset="0"/>
              </a:rPr>
              <a:t>Tidak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memenuhi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syarat</a:t>
            </a:r>
            <a:r>
              <a:rPr lang="en-US" dirty="0">
                <a:cs typeface="Arial" pitchFamily="34" charset="0"/>
              </a:rPr>
              <a:t> IPK </a:t>
            </a:r>
            <a:r>
              <a:rPr lang="en-US" dirty="0" err="1">
                <a:cs typeface="Arial" pitchFamily="34" charset="0"/>
              </a:rPr>
              <a:t>untuk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mengambil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mata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kuliah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skripsi</a:t>
            </a:r>
            <a:endParaRPr lang="en-US" dirty="0">
              <a:cs typeface="Arial" pitchFamily="34" charset="0"/>
            </a:endParaRPr>
          </a:p>
          <a:p>
            <a:pPr marL="443107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>
                <a:cs typeface="Arial" pitchFamily="34" charset="0"/>
              </a:rPr>
              <a:t>Tidak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memenuhi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syarat</a:t>
            </a:r>
            <a:r>
              <a:rPr lang="en-US" dirty="0">
                <a:cs typeface="Arial" pitchFamily="34" charset="0"/>
              </a:rPr>
              <a:t> total </a:t>
            </a:r>
            <a:r>
              <a:rPr lang="en-US" dirty="0" err="1">
                <a:cs typeface="Arial" pitchFamily="34" charset="0"/>
              </a:rPr>
              <a:t>sks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untuk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mengambil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mata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kuliah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skripsi</a:t>
            </a:r>
            <a:endParaRPr lang="en-US" dirty="0">
              <a:cs typeface="Arial" pitchFamily="34" charset="0"/>
            </a:endParaRPr>
          </a:p>
          <a:p>
            <a:pPr marL="443107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>
                <a:cs typeface="Arial" pitchFamily="34" charset="0"/>
              </a:rPr>
              <a:t>Melebihi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err="1">
                <a:cs typeface="Arial" pitchFamily="34" charset="0"/>
              </a:rPr>
              <a:t>jumlah</a:t>
            </a:r>
            <a:r>
              <a:rPr lang="en-US">
                <a:cs typeface="Arial" pitchFamily="34" charset="0"/>
              </a:rPr>
              <a:t> SKS </a:t>
            </a:r>
            <a:r>
              <a:rPr lang="en-US" dirty="0" err="1">
                <a:cs typeface="Arial" pitchFamily="34" charset="0"/>
              </a:rPr>
              <a:t>mata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kuliah</a:t>
            </a:r>
            <a:r>
              <a:rPr lang="en-US" dirty="0">
                <a:cs typeface="Arial" pitchFamily="34" charset="0"/>
              </a:rPr>
              <a:t> yang </a:t>
            </a:r>
            <a:r>
              <a:rPr lang="en-US" dirty="0" err="1">
                <a:cs typeface="Arial" pitchFamily="34" charset="0"/>
              </a:rPr>
              <a:t>dapat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diambil</a:t>
            </a:r>
            <a:r>
              <a:rPr lang="en-US" dirty="0">
                <a:cs typeface="Arial" pitchFamily="34" charset="0"/>
              </a:rPr>
              <a:t> </a:t>
            </a:r>
            <a:endParaRPr lang="en-US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Arial" pitchFamily="34" charset="0"/>
                <a:cs typeface="Arial" pitchFamily="34" charset="0"/>
              </a:rPr>
              <a:t>Pemesanan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Skripsi</a:t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cs typeface="Arial" pitchFamily="34" charset="0"/>
              </a:rPr>
              <a:t>Semester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Genap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2020/2021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67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76400"/>
            <a:ext cx="7086600" cy="5029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/>
              <a:t>WAJIB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mengambil</a:t>
            </a:r>
            <a:r>
              <a:rPr lang="en-US" dirty="0"/>
              <a:t> SKRIPSI KELAS,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KRSS.</a:t>
            </a:r>
          </a:p>
          <a:p>
            <a:pPr algn="just">
              <a:lnSpc>
                <a:spcPct val="160000"/>
              </a:lnSpc>
            </a:pPr>
            <a:r>
              <a:rPr lang="en-US" dirty="0" err="1"/>
              <a:t>Jadwal</a:t>
            </a:r>
            <a:r>
              <a:rPr lang="en-US" dirty="0"/>
              <a:t> : </a:t>
            </a:r>
            <a:r>
              <a:rPr lang="en-US" b="1" dirty="0"/>
              <a:t>30 </a:t>
            </a:r>
            <a:r>
              <a:rPr lang="en-US" b="1" dirty="0" err="1"/>
              <a:t>Oktober</a:t>
            </a:r>
            <a:r>
              <a:rPr lang="en-US" b="1" dirty="0"/>
              <a:t> – 06 November 2020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Program/Program Studi:</a:t>
            </a:r>
          </a:p>
          <a:p>
            <a:pPr lvl="1" algn="just">
              <a:lnSpc>
                <a:spcPct val="110000"/>
              </a:lnSpc>
            </a:pPr>
            <a:r>
              <a:rPr lang="en-US" dirty="0"/>
              <a:t>Accounting Information Systems</a:t>
            </a:r>
          </a:p>
          <a:p>
            <a:pPr lvl="1" algn="just">
              <a:lnSpc>
                <a:spcPct val="110000"/>
              </a:lnSpc>
            </a:pPr>
            <a:r>
              <a:rPr lang="en-US" dirty="0"/>
              <a:t>Business Information Technology</a:t>
            </a:r>
          </a:p>
          <a:p>
            <a:pPr lvl="1" algn="just">
              <a:lnSpc>
                <a:spcPct val="110000"/>
              </a:lnSpc>
            </a:pPr>
            <a:r>
              <a:rPr lang="en-US" dirty="0"/>
              <a:t>Business Management</a:t>
            </a:r>
          </a:p>
          <a:p>
            <a:pPr lvl="1" algn="just">
              <a:lnSpc>
                <a:spcPct val="110000"/>
              </a:lnSpc>
            </a:pPr>
            <a:r>
              <a:rPr lang="en-US" dirty="0"/>
              <a:t>Computer Science</a:t>
            </a:r>
          </a:p>
          <a:p>
            <a:pPr lvl="1" algn="just">
              <a:lnSpc>
                <a:spcPct val="110000"/>
              </a:lnSpc>
            </a:pPr>
            <a:r>
              <a:rPr lang="en-US" dirty="0"/>
              <a:t>Information Systems</a:t>
            </a:r>
          </a:p>
          <a:p>
            <a:pPr lvl="1" algn="just">
              <a:lnSpc>
                <a:spcPct val="110000"/>
              </a:lnSpc>
            </a:pPr>
            <a:r>
              <a:rPr lang="en-US" dirty="0"/>
              <a:t>International Business Management</a:t>
            </a:r>
          </a:p>
          <a:p>
            <a:pPr lvl="1" algn="just">
              <a:lnSpc>
                <a:spcPct val="110000"/>
              </a:lnSpc>
            </a:pPr>
            <a:r>
              <a:rPr lang="en-US" dirty="0"/>
              <a:t>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Pemesanan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Skripsi</a:t>
            </a:r>
          </a:p>
        </p:txBody>
      </p:sp>
    </p:spTree>
    <p:extLst>
      <p:ext uri="{BB962C8B-B14F-4D97-AF65-F5344CB8AC3E}">
        <p14:creationId xmlns:p14="http://schemas.microsoft.com/office/powerpoint/2010/main" val="3623290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Pendaftaran Kelompok Skripsi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/>
              <a:t>Navigation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r>
              <a:rPr lang="en-US" sz="1800" dirty="0"/>
              <a:t> Registrasi </a:t>
            </a: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dimulai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err="1"/>
              <a:t>Klik</a:t>
            </a:r>
            <a:r>
              <a:rPr lang="en-US" sz="1800" dirty="0"/>
              <a:t> Register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mendaftarkan</a:t>
            </a:r>
            <a:r>
              <a:rPr lang="en-US" sz="1800" dirty="0"/>
              <a:t>.</a:t>
            </a:r>
          </a:p>
          <a:p>
            <a:pPr eaLnBrk="1" hangingPunct="1"/>
            <a:r>
              <a:rPr lang="en-US" sz="1800" dirty="0" err="1"/>
              <a:t>Notifikasi</a:t>
            </a:r>
            <a:r>
              <a:rPr lang="en-US" sz="1800" dirty="0"/>
              <a:t> </a:t>
            </a:r>
            <a:r>
              <a:rPr lang="en-US" sz="1800" dirty="0" err="1"/>
              <a:t>pendaftaran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dikirimkan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email </a:t>
            </a:r>
            <a:r>
              <a:rPr lang="en-US" sz="1800" dirty="0" err="1"/>
              <a:t>pribadi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endParaRPr lang="en-US" sz="1800" dirty="0"/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630" y="2057400"/>
            <a:ext cx="7170737" cy="249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8917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021" y="2821912"/>
            <a:ext cx="6646862" cy="2800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898CB-9440-4355-B4F8-72090364B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380509"/>
            <a:ext cx="1752600" cy="26873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Approve/Deny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52513" y="1660525"/>
            <a:ext cx="7620000" cy="5045075"/>
          </a:xfrm>
        </p:spPr>
        <p:txBody>
          <a:bodyPr/>
          <a:lstStyle/>
          <a:p>
            <a:pPr eaLnBrk="1" hangingPunct="1"/>
            <a:r>
              <a:rPr lang="en-US" sz="1800" dirty="0"/>
              <a:t>Thesis Group Result.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1800" dirty="0"/>
              <a:t>Approve/Reject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membuka</a:t>
            </a:r>
            <a:r>
              <a:rPr lang="en-US" sz="1800" dirty="0"/>
              <a:t> bcs.binus.ac.id </a:t>
            </a:r>
            <a:r>
              <a:rPr lang="en-US" sz="1800" dirty="0" err="1"/>
              <a:t>dengan</a:t>
            </a:r>
            <a:r>
              <a:rPr lang="en-US" sz="1800" dirty="0"/>
              <a:t> navigation yang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mendaftarkan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approve, status “</a:t>
            </a:r>
            <a:r>
              <a:rPr lang="en-US" sz="1800" i="1" dirty="0"/>
              <a:t>Waiting for Approval</a:t>
            </a:r>
            <a:r>
              <a:rPr lang="en-US" sz="1800" dirty="0"/>
              <a:t>”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berubah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“</a:t>
            </a:r>
            <a:r>
              <a:rPr lang="en-US" sz="1800" i="1" dirty="0"/>
              <a:t>Approved</a:t>
            </a:r>
            <a:r>
              <a:rPr lang="en-US" sz="1800" dirty="0"/>
              <a:t>”.</a:t>
            </a:r>
            <a:endParaRPr lang="en-US" dirty="0"/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1524000" y="2133600"/>
            <a:ext cx="6134100" cy="1685925"/>
            <a:chOff x="1524000" y="2133601"/>
            <a:chExt cx="6133333" cy="1685195"/>
          </a:xfrm>
        </p:grpSpPr>
        <p:pic>
          <p:nvPicPr>
            <p:cNvPr id="39944" name="Picture 3"/>
            <p:cNvPicPr>
              <a:picLocks noChangeAspect="1"/>
            </p:cNvPicPr>
            <p:nvPr/>
          </p:nvPicPr>
          <p:blipFill>
            <a:blip r:embed="rId2" cstate="print"/>
            <a:srcRect b="89426"/>
            <a:stretch>
              <a:fillRect/>
            </a:stretch>
          </p:blipFill>
          <p:spPr bwMode="auto">
            <a:xfrm>
              <a:off x="1524000" y="2133601"/>
              <a:ext cx="613333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4"/>
            <p:cNvPicPr>
              <a:picLocks noChangeAspect="1"/>
            </p:cNvPicPr>
            <p:nvPr/>
          </p:nvPicPr>
          <p:blipFill>
            <a:blip r:embed="rId2" cstate="print"/>
            <a:srcRect t="33359"/>
            <a:stretch>
              <a:fillRect/>
            </a:stretch>
          </p:blipFill>
          <p:spPr bwMode="auto">
            <a:xfrm>
              <a:off x="1524000" y="2378076"/>
              <a:ext cx="6133333" cy="144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1471613" y="4522788"/>
            <a:ext cx="6238875" cy="1420812"/>
            <a:chOff x="1471618" y="4509649"/>
            <a:chExt cx="6238095" cy="1600000"/>
          </a:xfrm>
        </p:grpSpPr>
        <p:pic>
          <p:nvPicPr>
            <p:cNvPr id="39942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1618" y="4662030"/>
              <a:ext cx="6238095" cy="144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2095" y="4509649"/>
              <a:ext cx="6095238" cy="30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16768" y="990600"/>
            <a:ext cx="76279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Enrollment (KRS)</a:t>
            </a:r>
          </a:p>
        </p:txBody>
      </p:sp>
      <p:sp>
        <p:nvSpPr>
          <p:cNvPr id="2" name="Rectangle 1"/>
          <p:cNvSpPr/>
          <p:nvPr/>
        </p:nvSpPr>
        <p:spPr>
          <a:xfrm>
            <a:off x="816768" y="1600200"/>
            <a:ext cx="80986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cs typeface="Arial" pitchFamily="34" charset="0"/>
              </a:rPr>
              <a:t>Enrollment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dibagi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menjadi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b="1" dirty="0">
                <a:cs typeface="Arial" pitchFamily="34" charset="0"/>
              </a:rPr>
              <a:t>3 </a:t>
            </a:r>
            <a:r>
              <a:rPr lang="en-US" sz="1600" b="1" dirty="0" err="1">
                <a:cs typeface="Arial" pitchFamily="34" charset="0"/>
              </a:rPr>
              <a:t>tahap</a:t>
            </a:r>
            <a:r>
              <a:rPr lang="en-US" sz="1600" dirty="0">
                <a:cs typeface="Arial" pitchFamily="34" charset="0"/>
              </a:rPr>
              <a:t>:</a:t>
            </a:r>
            <a:endParaRPr lang="en-US" sz="1600" b="1" dirty="0">
              <a:cs typeface="Arial" pitchFamily="34" charset="0"/>
            </a:endParaRPr>
          </a:p>
          <a:p>
            <a:pPr marL="177800" lvl="0" indent="-177800" algn="just">
              <a:buAutoNum type="arabicPeriod"/>
            </a:pPr>
            <a:r>
              <a:rPr lang="en-US" sz="1600" b="1" dirty="0">
                <a:cs typeface="Arial" pitchFamily="34" charset="0"/>
              </a:rPr>
              <a:t>KRS </a:t>
            </a:r>
            <a:r>
              <a:rPr lang="en-US" sz="1600" b="1" dirty="0" err="1">
                <a:cs typeface="Arial" pitchFamily="34" charset="0"/>
              </a:rPr>
              <a:t>Tahap</a:t>
            </a:r>
            <a:r>
              <a:rPr lang="en-US" sz="1600" b="1" dirty="0">
                <a:cs typeface="Arial" pitchFamily="34" charset="0"/>
              </a:rPr>
              <a:t> 1 (27 November 2020 – 06 </a:t>
            </a:r>
            <a:r>
              <a:rPr lang="en-US" sz="1600" b="1" dirty="0" err="1">
                <a:cs typeface="Arial" pitchFamily="34" charset="0"/>
              </a:rPr>
              <a:t>Januari</a:t>
            </a:r>
            <a:r>
              <a:rPr lang="en-US" sz="1600" b="1" dirty="0">
                <a:cs typeface="Arial" pitchFamily="34" charset="0"/>
              </a:rPr>
              <a:t> 2021)</a:t>
            </a:r>
            <a:r>
              <a:rPr lang="en-US" sz="1600" dirty="0">
                <a:cs typeface="Arial" pitchFamily="34" charset="0"/>
              </a:rPr>
              <a:t> Mahasiswa yang </a:t>
            </a:r>
            <a:r>
              <a:rPr lang="en-US" sz="1600" dirty="0" err="1">
                <a:cs typeface="Arial" pitchFamily="34" charset="0"/>
              </a:rPr>
              <a:t>dapat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mengisi</a:t>
            </a:r>
            <a:r>
              <a:rPr lang="en-US" sz="1600" dirty="0">
                <a:cs typeface="Arial" pitchFamily="34" charset="0"/>
              </a:rPr>
              <a:t> pada </a:t>
            </a:r>
            <a:r>
              <a:rPr lang="en-US" sz="1600" dirty="0" err="1">
                <a:cs typeface="Arial" pitchFamily="34" charset="0"/>
              </a:rPr>
              <a:t>tahap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adalah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mahasiswa</a:t>
            </a:r>
            <a:r>
              <a:rPr lang="en-US" sz="1600" dirty="0">
                <a:cs typeface="Arial" pitchFamily="34" charset="0"/>
              </a:rPr>
              <a:t> yang </a:t>
            </a:r>
            <a:r>
              <a:rPr lang="en-US" sz="1600" dirty="0" err="1">
                <a:cs typeface="Arial" pitchFamily="34" charset="0"/>
              </a:rPr>
              <a:t>sudah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melakukan</a:t>
            </a:r>
            <a:r>
              <a:rPr lang="en-US" sz="1600" dirty="0">
                <a:cs typeface="Arial" pitchFamily="34" charset="0"/>
              </a:rPr>
              <a:t> Validate Appointment (KRSS) dan </a:t>
            </a:r>
            <a:r>
              <a:rPr lang="en-US" sz="1600" dirty="0" err="1">
                <a:cs typeface="Arial" pitchFamily="34" charset="0"/>
              </a:rPr>
              <a:t>melakukan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pembayaran</a:t>
            </a:r>
            <a:r>
              <a:rPr lang="en-US" sz="1600" dirty="0">
                <a:cs typeface="Arial" pitchFamily="34" charset="0"/>
              </a:rPr>
              <a:t> BP3 </a:t>
            </a:r>
            <a:r>
              <a:rPr lang="en-US" sz="1600" b="1" dirty="0">
                <a:cs typeface="Arial" pitchFamily="34" charset="0"/>
              </a:rPr>
              <a:t>(21 </a:t>
            </a:r>
            <a:r>
              <a:rPr lang="en-US" sz="1600" b="1" dirty="0" err="1">
                <a:cs typeface="Arial" pitchFamily="34" charset="0"/>
              </a:rPr>
              <a:t>Oktober</a:t>
            </a:r>
            <a:r>
              <a:rPr lang="en-US" sz="1600" b="1" dirty="0">
                <a:cs typeface="Arial" pitchFamily="34" charset="0"/>
              </a:rPr>
              <a:t> 2020) </a:t>
            </a:r>
            <a:r>
              <a:rPr lang="en-US" sz="1600" dirty="0">
                <a:cs typeface="Arial" pitchFamily="34" charset="0"/>
              </a:rPr>
              <a:t>dan SKS-1 </a:t>
            </a:r>
            <a:r>
              <a:rPr lang="en-US" sz="1600" b="1" dirty="0">
                <a:cs typeface="Arial" pitchFamily="34" charset="0"/>
              </a:rPr>
              <a:t>(18 November 2020) </a:t>
            </a:r>
            <a:r>
              <a:rPr lang="en-US" sz="1600" dirty="0" err="1">
                <a:cs typeface="Arial" pitchFamily="34" charset="0"/>
              </a:rPr>
              <a:t>tepat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waktu</a:t>
            </a:r>
            <a:endParaRPr lang="en-US" sz="1600" b="1" dirty="0">
              <a:cs typeface="Arial" pitchFamily="34" charset="0"/>
            </a:endParaRPr>
          </a:p>
          <a:p>
            <a:pPr marL="177800" lvl="0" indent="-177800" algn="just">
              <a:buAutoNum type="arabicPeriod"/>
            </a:pPr>
            <a:endParaRPr lang="en-US" sz="1600" b="1" dirty="0">
              <a:cs typeface="Arial" pitchFamily="34" charset="0"/>
            </a:endParaRPr>
          </a:p>
          <a:p>
            <a:pPr marL="177800" lvl="0" indent="-177800" algn="just">
              <a:buAutoNum type="arabicPeriod"/>
            </a:pPr>
            <a:r>
              <a:rPr lang="en-US" sz="1600" b="1" dirty="0">
                <a:cs typeface="Arial" pitchFamily="34" charset="0"/>
              </a:rPr>
              <a:t>KRS </a:t>
            </a:r>
            <a:r>
              <a:rPr lang="en-US" sz="1600" b="1" dirty="0" err="1">
                <a:cs typeface="Arial" pitchFamily="34" charset="0"/>
              </a:rPr>
              <a:t>Tahap</a:t>
            </a:r>
            <a:r>
              <a:rPr lang="en-US" sz="1600" b="1" dirty="0">
                <a:cs typeface="Arial" pitchFamily="34" charset="0"/>
              </a:rPr>
              <a:t> 2 (11 </a:t>
            </a:r>
            <a:r>
              <a:rPr lang="en-US" sz="1600" b="1" dirty="0" err="1">
                <a:cs typeface="Arial" pitchFamily="34" charset="0"/>
              </a:rPr>
              <a:t>Desember</a:t>
            </a:r>
            <a:r>
              <a:rPr lang="en-US" sz="1600" b="1" dirty="0">
                <a:cs typeface="Arial" pitchFamily="34" charset="0"/>
              </a:rPr>
              <a:t> 2020 – 06 </a:t>
            </a:r>
            <a:r>
              <a:rPr lang="en-US" sz="1600" b="1" dirty="0" err="1">
                <a:cs typeface="Arial" pitchFamily="34" charset="0"/>
              </a:rPr>
              <a:t>Januari</a:t>
            </a:r>
            <a:r>
              <a:rPr lang="en-US" sz="1600" b="1" dirty="0">
                <a:cs typeface="Arial" pitchFamily="34" charset="0"/>
              </a:rPr>
              <a:t> 2021) </a:t>
            </a:r>
            <a:r>
              <a:rPr lang="en-US" sz="1600" dirty="0">
                <a:cs typeface="Arial" pitchFamily="34" charset="0"/>
              </a:rPr>
              <a:t>Mahasiswa yang </a:t>
            </a:r>
            <a:r>
              <a:rPr lang="en-US" sz="1600" dirty="0" err="1">
                <a:cs typeface="Arial" pitchFamily="34" charset="0"/>
              </a:rPr>
              <a:t>dapat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mengisi</a:t>
            </a:r>
            <a:r>
              <a:rPr lang="en-US" sz="1600" dirty="0">
                <a:cs typeface="Arial" pitchFamily="34" charset="0"/>
              </a:rPr>
              <a:t> pada </a:t>
            </a:r>
            <a:r>
              <a:rPr lang="en-US" sz="1600" dirty="0" err="1">
                <a:cs typeface="Arial" pitchFamily="34" charset="0"/>
              </a:rPr>
              <a:t>tahap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adalah</a:t>
            </a:r>
            <a:r>
              <a:rPr lang="en-US" sz="1600" dirty="0">
                <a:cs typeface="Arial" pitchFamily="34" charset="0"/>
              </a:rPr>
              <a:t>:</a:t>
            </a:r>
          </a:p>
          <a:p>
            <a:pPr marL="395288" lvl="0" indent="-177800" algn="just"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Mahasiswa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pada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poin</a:t>
            </a:r>
            <a:r>
              <a:rPr lang="en-US" sz="1600" dirty="0">
                <a:cs typeface="Arial" pitchFamily="34" charset="0"/>
              </a:rPr>
              <a:t> 1 di </a:t>
            </a:r>
            <a:r>
              <a:rPr lang="en-US" sz="1600" dirty="0" err="1">
                <a:cs typeface="Arial" pitchFamily="34" charset="0"/>
              </a:rPr>
              <a:t>atas</a:t>
            </a:r>
            <a:r>
              <a:rPr lang="en-US" sz="1600" dirty="0">
                <a:cs typeface="Arial" pitchFamily="34" charset="0"/>
              </a:rPr>
              <a:t> yang </a:t>
            </a:r>
            <a:r>
              <a:rPr lang="en-US" sz="1600" dirty="0" err="1">
                <a:cs typeface="Arial" pitchFamily="34" charset="0"/>
              </a:rPr>
              <a:t>belum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mengisi</a:t>
            </a:r>
            <a:r>
              <a:rPr lang="en-US" sz="1600" dirty="0">
                <a:cs typeface="Arial" pitchFamily="34" charset="0"/>
              </a:rPr>
              <a:t> KRS </a:t>
            </a:r>
            <a:r>
              <a:rPr lang="en-US" sz="1600" dirty="0" err="1">
                <a:cs typeface="Arial" pitchFamily="34" charset="0"/>
              </a:rPr>
              <a:t>atau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ingin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melakukan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perubahan</a:t>
            </a:r>
            <a:r>
              <a:rPr lang="en-US" sz="1600" dirty="0">
                <a:cs typeface="Arial" pitchFamily="34" charset="0"/>
              </a:rPr>
              <a:t> KRS</a:t>
            </a:r>
          </a:p>
          <a:p>
            <a:pPr marL="395288" indent="-177800" algn="just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Mahasiswa yang </a:t>
            </a:r>
            <a:r>
              <a:rPr lang="en-US" sz="1600" dirty="0" err="1">
                <a:cs typeface="Arial" pitchFamily="34" charset="0"/>
              </a:rPr>
              <a:t>sudah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melakukan</a:t>
            </a:r>
            <a:r>
              <a:rPr lang="en-US" sz="1600" dirty="0">
                <a:cs typeface="Arial" pitchFamily="34" charset="0"/>
              </a:rPr>
              <a:t> Validate Appointment (KRSS) </a:t>
            </a:r>
            <a:r>
              <a:rPr lang="en-US" sz="1600" dirty="0" err="1">
                <a:cs typeface="Arial" pitchFamily="34" charset="0"/>
              </a:rPr>
              <a:t>tetapi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terlambat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melakukan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pembayaran</a:t>
            </a:r>
            <a:r>
              <a:rPr lang="en-US" sz="1600" dirty="0">
                <a:cs typeface="Arial" pitchFamily="34" charset="0"/>
              </a:rPr>
              <a:t> BP3 dan/</a:t>
            </a:r>
            <a:r>
              <a:rPr lang="en-US" sz="1600" dirty="0" err="1">
                <a:cs typeface="Arial" pitchFamily="34" charset="0"/>
              </a:rPr>
              <a:t>atau</a:t>
            </a:r>
            <a:r>
              <a:rPr lang="en-US" sz="1600" dirty="0">
                <a:cs typeface="Arial" pitchFamily="34" charset="0"/>
              </a:rPr>
              <a:t> SKS -1 (</a:t>
            </a:r>
            <a:r>
              <a:rPr lang="en-US" sz="1600" dirty="0" err="1">
                <a:cs typeface="Arial" pitchFamily="34" charset="0"/>
              </a:rPr>
              <a:t>mengikuti</a:t>
            </a:r>
            <a:r>
              <a:rPr lang="en-US" sz="1600" dirty="0">
                <a:cs typeface="Arial" pitchFamily="34" charset="0"/>
              </a:rPr>
              <a:t> auto </a:t>
            </a:r>
            <a:r>
              <a:rPr lang="en-US" sz="1600" dirty="0" err="1">
                <a:cs typeface="Arial" pitchFamily="34" charset="0"/>
              </a:rPr>
              <a:t>debet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kebijakan</a:t>
            </a:r>
            <a:r>
              <a:rPr lang="en-US" sz="1600" dirty="0">
                <a:cs typeface="Arial" pitchFamily="34" charset="0"/>
              </a:rPr>
              <a:t>)</a:t>
            </a:r>
          </a:p>
          <a:p>
            <a:pPr marL="395288" indent="-177800" algn="just">
              <a:buFont typeface="Arial" pitchFamily="34" charset="0"/>
              <a:buChar char="•"/>
            </a:pPr>
            <a:endParaRPr lang="en-US" sz="1600" dirty="0">
              <a:cs typeface="Arial" pitchFamily="34" charset="0"/>
            </a:endParaRPr>
          </a:p>
          <a:p>
            <a:pPr marL="177800" lvl="0" indent="-177800" algn="just">
              <a:buFont typeface="+mj-lt"/>
              <a:buAutoNum type="arabicPeriod" startAt="3"/>
            </a:pPr>
            <a:r>
              <a:rPr lang="en-US" sz="1600" b="1" dirty="0">
                <a:cs typeface="Arial" pitchFamily="34" charset="0"/>
              </a:rPr>
              <a:t>KRS </a:t>
            </a:r>
            <a:r>
              <a:rPr lang="en-US" sz="1600" b="1" dirty="0" err="1">
                <a:cs typeface="Arial" pitchFamily="34" charset="0"/>
              </a:rPr>
              <a:t>Tahap</a:t>
            </a:r>
            <a:r>
              <a:rPr lang="en-US" sz="1600" b="1" dirty="0">
                <a:cs typeface="Arial" pitchFamily="34" charset="0"/>
              </a:rPr>
              <a:t> 3 (</a:t>
            </a:r>
            <a:r>
              <a:rPr lang="sv-SE" sz="1600" b="1" dirty="0">
                <a:cs typeface="Arial" pitchFamily="34" charset="0"/>
              </a:rPr>
              <a:t>19 Januari – 05 Februari 2021</a:t>
            </a:r>
            <a:r>
              <a:rPr lang="en-US" sz="1600" b="1" dirty="0">
                <a:cs typeface="Arial" pitchFamily="34" charset="0"/>
              </a:rPr>
              <a:t>)</a:t>
            </a:r>
            <a:r>
              <a:rPr lang="en-US" sz="1600" dirty="0">
                <a:cs typeface="Arial" pitchFamily="34" charset="0"/>
              </a:rPr>
              <a:t> Mahasiswa yang </a:t>
            </a:r>
            <a:r>
              <a:rPr lang="en-US" sz="1600" dirty="0" err="1">
                <a:cs typeface="Arial" pitchFamily="34" charset="0"/>
              </a:rPr>
              <a:t>dapat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mengisi</a:t>
            </a:r>
            <a:r>
              <a:rPr lang="en-US" sz="1600" dirty="0">
                <a:cs typeface="Arial" pitchFamily="34" charset="0"/>
              </a:rPr>
              <a:t> KRS pada </a:t>
            </a:r>
            <a:r>
              <a:rPr lang="en-US" sz="1600" dirty="0" err="1">
                <a:cs typeface="Arial" pitchFamily="34" charset="0"/>
              </a:rPr>
              <a:t>tahap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adalah</a:t>
            </a:r>
            <a:r>
              <a:rPr lang="en-US" sz="1600" dirty="0">
                <a:cs typeface="Arial" pitchFamily="34" charset="0"/>
              </a:rPr>
              <a:t>:</a:t>
            </a:r>
          </a:p>
          <a:p>
            <a:pPr marL="395288" lvl="0" indent="-177800" algn="just"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Mahasiswa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pada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poin</a:t>
            </a:r>
            <a:r>
              <a:rPr lang="en-US" sz="1600" dirty="0">
                <a:cs typeface="Arial" pitchFamily="34" charset="0"/>
              </a:rPr>
              <a:t> 1 dan 2 di </a:t>
            </a:r>
            <a:r>
              <a:rPr lang="en-US" sz="1600" dirty="0" err="1">
                <a:cs typeface="Arial" pitchFamily="34" charset="0"/>
              </a:rPr>
              <a:t>atas</a:t>
            </a:r>
            <a:r>
              <a:rPr lang="en-US" sz="1600" dirty="0">
                <a:cs typeface="Arial" pitchFamily="34" charset="0"/>
              </a:rPr>
              <a:t> yang </a:t>
            </a:r>
            <a:r>
              <a:rPr lang="en-US" sz="1600" dirty="0" err="1">
                <a:cs typeface="Arial" pitchFamily="34" charset="0"/>
              </a:rPr>
              <a:t>belum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mengisi</a:t>
            </a:r>
            <a:r>
              <a:rPr lang="en-US" sz="1600" dirty="0">
                <a:cs typeface="Arial" pitchFamily="34" charset="0"/>
              </a:rPr>
              <a:t> KRS </a:t>
            </a:r>
            <a:r>
              <a:rPr lang="en-US" sz="1600" dirty="0" err="1">
                <a:cs typeface="Arial" pitchFamily="34" charset="0"/>
              </a:rPr>
              <a:t>atau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ingin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melakukan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perubahan</a:t>
            </a:r>
            <a:r>
              <a:rPr lang="en-US" sz="1600" dirty="0">
                <a:cs typeface="Arial" pitchFamily="34" charset="0"/>
              </a:rPr>
              <a:t> KRS</a:t>
            </a:r>
          </a:p>
          <a:p>
            <a:pPr marL="395288" lvl="0" indent="-177800" algn="just">
              <a:buFont typeface="Arial" pitchFamily="34" charset="0"/>
              <a:buChar char="•"/>
            </a:pPr>
            <a:r>
              <a:rPr lang="en-US" sz="1600" dirty="0" err="1">
                <a:cs typeface="Arial" pitchFamily="34" charset="0"/>
              </a:rPr>
              <a:t>Mahasiswa</a:t>
            </a:r>
            <a:r>
              <a:rPr lang="en-US" sz="1600" dirty="0">
                <a:cs typeface="Arial" pitchFamily="34" charset="0"/>
              </a:rPr>
              <a:t> yang </a:t>
            </a:r>
            <a:r>
              <a:rPr lang="en-US" sz="1600" dirty="0" err="1">
                <a:cs typeface="Arial" pitchFamily="34" charset="0"/>
              </a:rPr>
              <a:t>tidak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melakukan</a:t>
            </a:r>
            <a:r>
              <a:rPr lang="en-US" sz="1600" dirty="0">
                <a:cs typeface="Arial" pitchFamily="34" charset="0"/>
              </a:rPr>
              <a:t> Validate Appointment (KRSS)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2564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Group Code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/>
              <a:t>Ketika semua mahasiswa sudah melakukan proses approve akan terbentuk sebuah group code.</a:t>
            </a:r>
          </a:p>
          <a:p>
            <a:pPr eaLnBrk="1" hangingPunct="1"/>
            <a:endParaRPr lang="en-US" sz="1800"/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62212"/>
            <a:ext cx="6781800" cy="4014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71600" y="4648200"/>
            <a:ext cx="2209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07970-DC3D-4CAB-9C55-685AE21A1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832077"/>
            <a:ext cx="1447799" cy="22199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Assign ke Kelas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Skripsi</a:t>
            </a:r>
            <a:r>
              <a:rPr lang="en-US" sz="1800" dirty="0"/>
              <a:t> yang </a:t>
            </a:r>
            <a:r>
              <a:rPr lang="en-US" sz="1800" dirty="0" err="1"/>
              <a:t>sudah</a:t>
            </a:r>
            <a:r>
              <a:rPr lang="en-US" sz="1800" dirty="0"/>
              <a:t> di assign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err="1"/>
              <a:t>sebuah</a:t>
            </a:r>
            <a:r>
              <a:rPr lang="en-US" sz="1800"/>
              <a:t> kelas,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diberikan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kelas</a:t>
            </a:r>
            <a:r>
              <a:rPr lang="en-US" sz="1800" dirty="0"/>
              <a:t> mana yang </a:t>
            </a:r>
            <a:r>
              <a:rPr lang="en-US" sz="1800" dirty="0" err="1"/>
              <a:t>diassign</a:t>
            </a:r>
            <a:r>
              <a:rPr lang="en-US" sz="1800" dirty="0"/>
              <a:t>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800" dirty="0"/>
              <a:t> 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A6530C-1315-4D0C-BAE2-E1CFCC670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832077"/>
            <a:ext cx="1447799" cy="22199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KRS Kelompok Skripsi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/>
              <a:t>Khusus untuk kelompok skripsi yang sudah di assign ke dalam sebuah kelas, berikut ini perbedaannya:</a:t>
            </a:r>
          </a:p>
          <a:p>
            <a:pPr lvl="1" eaLnBrk="1" hangingPunct="1"/>
            <a:r>
              <a:rPr lang="en-US" sz="1600"/>
              <a:t>Mahasiswa hanya bisa mengambil kelas Skripsi yang sudah di assign, informasi didapatkan di halaman Thesis Group Registration.</a:t>
            </a:r>
          </a:p>
          <a:p>
            <a:pPr lvl="1" eaLnBrk="1" hangingPunct="1"/>
            <a:r>
              <a:rPr lang="en-US" sz="1600"/>
              <a:t>Mahasiswa yang ingin mengambil kelas lain harus melakukan proses ungroup terlebih dahulu.</a:t>
            </a:r>
          </a:p>
          <a:p>
            <a:pPr lvl="1" eaLnBrk="1" hangingPunct="1"/>
            <a:endParaRPr lang="en-US" sz="1600"/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831" y="3581400"/>
            <a:ext cx="68659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Terminology di BCS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95862"/>
              </p:ext>
            </p:extLst>
          </p:nvPr>
        </p:nvGraphicFramePr>
        <p:xfrm>
          <a:off x="1114425" y="1177925"/>
          <a:ext cx="7496175" cy="507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8275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</a:p>
                  </a:txBody>
                  <a:tcPr marL="78213" marR="78213" marT="41475" marB="41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tahun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periode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semester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dari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aktivitas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bersangkutan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dengan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mahasiswa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Aktivitas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dimaksud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lain:  </a:t>
                      </a:r>
                      <a:r>
                        <a:rPr lang="en-US" sz="1500" b="0" i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term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masuk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b="0" i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term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aktif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sebagainya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Contoh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kode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i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term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: </a:t>
                      </a:r>
                    </a:p>
                    <a:p>
                      <a:pPr algn="just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1930 (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dibaca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Tahun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Ajaran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2019/2020 Semester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Pendek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algn="just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1920 (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dibaca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Tahun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Ajaran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2019/2020 Semester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Genap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  <a:p>
                      <a:pPr algn="just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dibaca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Tahun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Ajaran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2020/2021 Semester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Ganjil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dibaca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Tahun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Ajaran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2020/2021 Semester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Genap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just"/>
                      <a:endParaRPr lang="en-US" sz="15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3" marR="78213" marT="41475" marB="41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Enrollment Confirmation</a:t>
                      </a:r>
                    </a:p>
                  </a:txBody>
                  <a:tcPr marL="78213" marR="78213" marT="41475" marB="41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latin typeface="Arial" pitchFamily="34" charset="0"/>
                          <a:cs typeface="Arial" pitchFamily="34" charset="0"/>
                        </a:rPr>
                        <a:t>Merupakan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proses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baru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periode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pengisian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KRS,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yaitu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mahasiswa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harus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melakukan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konfirmasi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apakah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ingin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melakukan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registrasi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semester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berikutnya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Setiap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mahasiswa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sudah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layak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melakukan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pengisian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KRSS, </a:t>
                      </a:r>
                      <a:r>
                        <a:rPr lang="en-US" sz="1500" b="1" baseline="0" dirty="0">
                          <a:latin typeface="Arial" pitchFamily="34" charset="0"/>
                          <a:cs typeface="Arial" pitchFamily="34" charset="0"/>
                        </a:rPr>
                        <a:t>WAJIB </a:t>
                      </a:r>
                      <a:r>
                        <a:rPr lang="en-US" sz="1500" b="0" baseline="0" dirty="0" err="1">
                          <a:latin typeface="Arial" pitchFamily="34" charset="0"/>
                          <a:cs typeface="Arial" pitchFamily="34" charset="0"/>
                        </a:rPr>
                        <a:t>melakukan</a:t>
                      </a:r>
                      <a:r>
                        <a:rPr lang="en-US" sz="1500" b="0" baseline="0" dirty="0">
                          <a:latin typeface="Arial" pitchFamily="34" charset="0"/>
                          <a:cs typeface="Arial" pitchFamily="34" charset="0"/>
                        </a:rPr>
                        <a:t> “Enrollment Confirmation”</a:t>
                      </a:r>
                      <a:endParaRPr lang="en-US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3" marR="78213" marT="41475" marB="414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Career</a:t>
                      </a:r>
                    </a:p>
                  </a:txBody>
                  <a:tcPr marL="78215" marR="78215" marT="41473" marB="41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Jenjang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perkuliahan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Binus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Contoh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RS1 (Undergraduate)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digunakan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mendeskripsikan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jenjang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S1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reguler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Binus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5" marR="78215" marT="41473" marB="41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6"/>
          <p:cNvSpPr txBox="1">
            <a:spLocks/>
          </p:cNvSpPr>
          <p:nvPr/>
        </p:nvSpPr>
        <p:spPr bwMode="auto">
          <a:xfrm>
            <a:off x="1790700" y="442913"/>
            <a:ext cx="62436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ctr" eaLnBrk="1" hangingPunct="1"/>
            <a:endParaRPr lang="en-US" altLang="en-US" sz="1900" b="1">
              <a:solidFill>
                <a:srgbClr val="0079B8"/>
              </a:solidFill>
              <a:latin typeface="Open San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69151"/>
              </p:ext>
            </p:extLst>
          </p:nvPr>
        </p:nvGraphicFramePr>
        <p:xfrm>
          <a:off x="1066800" y="1063625"/>
          <a:ext cx="7518400" cy="512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Academic Group</a:t>
                      </a:r>
                    </a:p>
                  </a:txBody>
                  <a:tcPr marL="78215" marR="78215" marT="41458" marB="414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Fakultas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/School Binus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5" marR="78215" marT="41458" marB="414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6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Academic Organization</a:t>
                      </a:r>
                    </a:p>
                  </a:txBody>
                  <a:tcPr marL="78215" marR="78215" marT="41458" marB="414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Program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Studi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Binus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menawarkan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program /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jurusan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kepada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mahasiswa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5" marR="78215" marT="41458" marB="414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Academic Program </a:t>
                      </a:r>
                    </a:p>
                  </a:txBody>
                  <a:tcPr marL="58667" marR="58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atau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jurusan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yang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terdapat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Binus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Contohnya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Sistem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Informasi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Komputerisasi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Akuntansi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Sastra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Inggris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dsb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667" marR="58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Academic Plan</a:t>
                      </a:r>
                    </a:p>
                  </a:txBody>
                  <a:tcPr marL="58667" marR="58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Peminatan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yang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terdapat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pada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masing-masing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jurusan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</a:p>
                  </a:txBody>
                  <a:tcPr marL="58667" marR="58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marL="78215" marR="78215" marT="41458" marB="414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Lokasi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digunakan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perkuliahan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5" marR="78215" marT="41458" marB="414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Variabel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Tuition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Fee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Merupakan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Istilah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biaya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SKS (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Satuan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Kredit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Semester)</a:t>
                      </a: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Shopping Cart</a:t>
                      </a: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Page yang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digunakan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pengisian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KRS (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Kartu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Rencana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Studi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 Class</a:t>
                      </a: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menambahkan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mata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kuliah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kelas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Drop Class</a:t>
                      </a: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itchFamily="34" charset="0"/>
                          <a:cs typeface="Arial" pitchFamily="34" charset="0"/>
                        </a:rPr>
                        <a:t>membatalkan</a:t>
                      </a: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itchFamily="34" charset="0"/>
                          <a:cs typeface="Arial" pitchFamily="34" charset="0"/>
                        </a:rPr>
                        <a:t>mata</a:t>
                      </a: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itchFamily="34" charset="0"/>
                          <a:cs typeface="Arial" pitchFamily="34" charset="0"/>
                        </a:rPr>
                        <a:t>kuliah</a:t>
                      </a: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500" dirty="0" err="1">
                          <a:latin typeface="Arial" pitchFamily="34" charset="0"/>
                          <a:cs typeface="Arial" pitchFamily="34" charset="0"/>
                        </a:rPr>
                        <a:t>sudah</a:t>
                      </a: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itchFamily="34" charset="0"/>
                          <a:cs typeface="Arial" pitchFamily="34" charset="0"/>
                        </a:rPr>
                        <a:t>dienroll</a:t>
                      </a: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Mahasiswa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bisa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melakukan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drop class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selama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pengisian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KRS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6"/>
          <p:cNvSpPr txBox="1">
            <a:spLocks/>
          </p:cNvSpPr>
          <p:nvPr/>
        </p:nvSpPr>
        <p:spPr bwMode="auto">
          <a:xfrm>
            <a:off x="1790700" y="442913"/>
            <a:ext cx="62436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ctr" eaLnBrk="1" hangingPunct="1"/>
            <a:endParaRPr lang="en-US" altLang="en-US" sz="1900" b="1">
              <a:solidFill>
                <a:srgbClr val="0079B8"/>
              </a:solidFill>
              <a:latin typeface="Open San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88214"/>
              </p:ext>
            </p:extLst>
          </p:nvPr>
        </p:nvGraphicFramePr>
        <p:xfrm>
          <a:off x="1066800" y="1204913"/>
          <a:ext cx="7543800" cy="4662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87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SKS (</a:t>
                      </a:r>
                      <a:r>
                        <a:rPr lang="en-US" sz="1500" dirty="0" err="1">
                          <a:latin typeface="Arial" pitchFamily="34" charset="0"/>
                          <a:cs typeface="Arial" pitchFamily="34" charset="0"/>
                        </a:rPr>
                        <a:t>Satuan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latin typeface="Arial" pitchFamily="34" charset="0"/>
                          <a:cs typeface="Arial" pitchFamily="34" charset="0"/>
                        </a:rPr>
                        <a:t>Kredit</a:t>
                      </a:r>
                      <a:r>
                        <a:rPr lang="en-US" sz="1500" baseline="0" dirty="0">
                          <a:latin typeface="Arial" pitchFamily="34" charset="0"/>
                          <a:cs typeface="Arial" pitchFamily="34" charset="0"/>
                        </a:rPr>
                        <a:t> Semester)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34" marR="78234" marT="41463" marB="414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61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My Requirement</a:t>
                      </a: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Daftar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berdasarkan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Jurusan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peminatan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dan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angkatan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mahasiswa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University Courses</a:t>
                      </a: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Universitas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akan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diambil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oleh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semua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mahasiswa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Binus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Mata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termasuk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kategori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ini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antara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lain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: 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CB, Entrepreneurship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English</a:t>
                      </a: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2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Core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Courses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inti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suatu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jurusan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8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General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Courses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umum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50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iasanya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seperti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kapita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selekta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seminar proposal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masuk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list general courses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ini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86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Streaming Courses</a:t>
                      </a: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list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peminatan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masing-masing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8" marR="78218" marT="41469" marB="414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Final Project/Thesis</a:t>
                      </a:r>
                    </a:p>
                  </a:txBody>
                  <a:tcPr marL="78216" marR="78216" marT="41466" marB="4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skripsi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dan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lain yang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sifatnya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sama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seperti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skripsi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Contoh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Tugas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Akhir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dll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6" marR="78216" marT="41466" marB="4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Elective Courses </a:t>
                      </a:r>
                    </a:p>
                  </a:txBody>
                  <a:tcPr marL="78216" marR="78216" marT="41466" marB="4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pilihan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bisa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diambil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6" marR="78216" marT="41466" marB="4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 txBox="1">
            <a:spLocks/>
          </p:cNvSpPr>
          <p:nvPr/>
        </p:nvSpPr>
        <p:spPr bwMode="auto">
          <a:xfrm>
            <a:off x="1790700" y="442913"/>
            <a:ext cx="62436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ctr" eaLnBrk="1" hangingPunct="1"/>
            <a:endParaRPr lang="en-US" altLang="en-US" sz="1900" b="1">
              <a:solidFill>
                <a:srgbClr val="0079B8"/>
              </a:solidFill>
              <a:latin typeface="Open Sans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303788"/>
              </p:ext>
            </p:extLst>
          </p:nvPr>
        </p:nvGraphicFramePr>
        <p:xfrm>
          <a:off x="1066800" y="1200150"/>
          <a:ext cx="7543800" cy="484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Internship Courses</a:t>
                      </a:r>
                    </a:p>
                  </a:txBody>
                  <a:tcPr marL="78216" marR="78216" marT="41466" marB="4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kerja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praktek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atau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sifatnya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sama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misal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studi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lapangan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8216" marR="78216" marT="41466" marB="4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 Courses</a:t>
                      </a:r>
                    </a:p>
                  </a:txBody>
                  <a:tcPr marL="78216" marR="78216" marT="41466" marB="4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Merupakan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kuliah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yang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hanya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terdapat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pada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program 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tertentu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78216" marR="78216" marT="41466" marB="4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629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Course Component</a:t>
                      </a: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Tipe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perkuliahan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sebuah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kuliah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Terdiri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Lecture –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Perkuliahan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Teori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Laboratory –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Perkuliahan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Praktikum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ollaborative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Learning –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Perkuliahan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gabungan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beberapa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kelas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Tutorial –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Perkuliahan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tambahan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mahasiswa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8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Course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Attribute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Informasi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tambahan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mata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kuliah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tersebut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Contoh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SKS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Teori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SKS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Praktikum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Mata </a:t>
                      </a:r>
                      <a:r>
                        <a:rPr lang="en-US" sz="1500" b="1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kuliah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Thesis. 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07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Sections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Nama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Kelas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585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 satisfied</a:t>
                      </a: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Belum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memenuhi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requirement yang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sudah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ditentukan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baik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itu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unit (SKS )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ataupun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grade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94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Grade</a:t>
                      </a: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Nilai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abjad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A,B,C,D,E, dan F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16" marR="78216" marT="41448" marB="414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dirty="0"/>
              <a:t>Hal –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mengisi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KRS </a:t>
            </a:r>
            <a:r>
              <a:rPr lang="en-US" dirty="0" err="1"/>
              <a:t>Tahap</a:t>
            </a:r>
            <a:r>
              <a:rPr lang="en-US" dirty="0"/>
              <a:t> 1 dan 2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914400"/>
            <a:ext cx="7620000" cy="5211763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b="1" dirty="0"/>
              <a:t>KRS </a:t>
            </a:r>
            <a:r>
              <a:rPr lang="en-US" b="1" dirty="0" err="1"/>
              <a:t>Tahap</a:t>
            </a:r>
            <a:r>
              <a:rPr lang="en-US" b="1" dirty="0"/>
              <a:t> 3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sv-SE" b="1" dirty="0"/>
              <a:t>19 Januari – 05 Februari 2021</a:t>
            </a:r>
            <a:r>
              <a:rPr lang="en-US" dirty="0"/>
              <a:t>: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b="1" dirty="0" err="1"/>
              <a:t>pembayaran</a:t>
            </a:r>
            <a:r>
              <a:rPr lang="en-US" b="1" dirty="0"/>
              <a:t> di </a:t>
            </a:r>
            <a:r>
              <a:rPr lang="en-US" b="1" dirty="0" err="1"/>
              <a:t>hari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tagihan</a:t>
            </a:r>
            <a:r>
              <a:rPr lang="en-US" dirty="0"/>
              <a:t>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tagihan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http://bcs.binus.ac.id</a:t>
            </a:r>
            <a:r>
              <a:rPr lang="en-US" dirty="0"/>
              <a:t> &gt;&gt;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b="1" dirty="0"/>
              <a:t>Self Service </a:t>
            </a:r>
            <a:r>
              <a:rPr lang="en-US" dirty="0"/>
              <a:t>&gt;&gt;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b="1" dirty="0"/>
              <a:t>Campus Finances </a:t>
            </a:r>
            <a:r>
              <a:rPr lang="en-US" dirty="0"/>
              <a:t>&gt;&gt;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b="1" dirty="0"/>
              <a:t>Account Inquiry </a:t>
            </a:r>
            <a:r>
              <a:rPr lang="en-US" dirty="0"/>
              <a:t>&gt;&gt;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b="1" dirty="0"/>
              <a:t>Summary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b="1" dirty="0" err="1"/>
              <a:t>BATAL</a:t>
            </a:r>
            <a:r>
              <a:rPr lang="en-US" dirty="0" err="1"/>
              <a:t>kan</a:t>
            </a:r>
            <a:endParaRPr lang="en-US" dirty="0"/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Mahasiswa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KRS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90242" y="673614"/>
            <a:ext cx="158569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ea typeface="MS PGothic" pitchFamily="34" charset="-128"/>
                <a:cs typeface="Arial" pitchFamily="34" charset="0"/>
              </a:rPr>
              <a:t>Validate Appointment </a:t>
            </a:r>
          </a:p>
          <a:p>
            <a:pPr algn="ctr"/>
            <a:r>
              <a:rPr lang="en-US" altLang="en-US" dirty="0">
                <a:ea typeface="MS PGothic" pitchFamily="34" charset="-128"/>
                <a:cs typeface="Arial" pitchFamily="34" charset="0"/>
              </a:rPr>
              <a:t>KRSS</a:t>
            </a:r>
          </a:p>
          <a:p>
            <a:pPr algn="ctr"/>
            <a:r>
              <a:rPr lang="en-US" sz="1100" b="1" dirty="0"/>
              <a:t>1 – 11 April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1667" y="4294302"/>
            <a:ext cx="182769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100" dirty="0">
                <a:ea typeface="MS PGothic" pitchFamily="34" charset="-128"/>
                <a:cs typeface="Arial" pitchFamily="34" charset="0"/>
              </a:rPr>
              <a:t>Enrollment</a:t>
            </a:r>
          </a:p>
          <a:p>
            <a:pPr algn="ctr"/>
            <a:r>
              <a:rPr lang="en-US" altLang="en-US" dirty="0">
                <a:ea typeface="MS PGothic" pitchFamily="34" charset="-128"/>
                <a:cs typeface="Arial" pitchFamily="34" charset="0"/>
              </a:rPr>
              <a:t>KRS TAHAP 2</a:t>
            </a:r>
          </a:p>
          <a:p>
            <a:pPr algn="ctr"/>
            <a:r>
              <a:rPr lang="sv-SE" sz="1100" b="1" dirty="0">
                <a:cs typeface="Arial" pitchFamily="34" charset="0"/>
              </a:rPr>
              <a:t>9 Juni – 29 Juli 2020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19436" y="1595709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YA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139" y="1552519"/>
            <a:ext cx="105349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ea typeface="MS PGothic" pitchFamily="34" charset="-128"/>
                <a:cs typeface="Arial" pitchFamily="34" charset="0"/>
              </a:rPr>
              <a:t>Auto </a:t>
            </a:r>
            <a:r>
              <a:rPr lang="en-US" altLang="en-US" sz="1100" dirty="0" err="1">
                <a:ea typeface="MS PGothic" pitchFamily="34" charset="-128"/>
                <a:cs typeface="Arial" pitchFamily="34" charset="0"/>
              </a:rPr>
              <a:t>Debet</a:t>
            </a:r>
            <a:endParaRPr lang="en-US" altLang="en-US" sz="1100" dirty="0"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nb-NO" altLang="en-US" dirty="0">
                <a:ea typeface="MS PGothic" pitchFamily="34" charset="-128"/>
                <a:cs typeface="Arial" pitchFamily="34" charset="0"/>
              </a:rPr>
              <a:t>BP3</a:t>
            </a:r>
          </a:p>
          <a:p>
            <a:pPr algn="ctr"/>
            <a:r>
              <a:rPr lang="en-US" sz="1100" b="1" dirty="0"/>
              <a:t>15 April 2020</a:t>
            </a:r>
          </a:p>
          <a:p>
            <a:pPr algn="ctr"/>
            <a:r>
              <a:rPr lang="en-US" sz="1100" dirty="0"/>
              <a:t>&amp;</a:t>
            </a:r>
          </a:p>
          <a:p>
            <a:pPr algn="ctr"/>
            <a:r>
              <a:rPr lang="nb-NO" altLang="en-US" dirty="0">
                <a:ea typeface="MS PGothic" pitchFamily="34" charset="-128"/>
                <a:cs typeface="Arial" pitchFamily="34" charset="0"/>
              </a:rPr>
              <a:t>SKS 1</a:t>
            </a:r>
          </a:p>
          <a:p>
            <a:pPr algn="ctr"/>
            <a:r>
              <a:rPr lang="en-US" sz="1100" b="1" dirty="0"/>
              <a:t>13 Mei 2020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393" y="4179797"/>
            <a:ext cx="165962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ea typeface="MS PGothic" pitchFamily="34" charset="-128"/>
                <a:cs typeface="Arial" pitchFamily="34" charset="0"/>
              </a:rPr>
              <a:t>Enrollment</a:t>
            </a:r>
          </a:p>
          <a:p>
            <a:pPr algn="ctr"/>
            <a:r>
              <a:rPr lang="en-US" altLang="en-US" dirty="0">
                <a:ea typeface="MS PGothic" pitchFamily="34" charset="-128"/>
                <a:cs typeface="Arial" pitchFamily="34" charset="0"/>
              </a:rPr>
              <a:t>KRS TAHAP 1</a:t>
            </a:r>
          </a:p>
          <a:p>
            <a:pPr algn="ctr"/>
            <a:r>
              <a:rPr lang="fi-FI" sz="1100" b="1" dirty="0">
                <a:cs typeface="Arial" pitchFamily="34" charset="0"/>
              </a:rPr>
              <a:t>20 Mei – 29 Juli 2020</a:t>
            </a:r>
            <a:endParaRPr lang="en-US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39088" y="2572529"/>
            <a:ext cx="230063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ea typeface="MS PGothic" pitchFamily="34" charset="-128"/>
                <a:cs typeface="Arial" pitchFamily="34" charset="0"/>
              </a:rPr>
              <a:t>Enrollment</a:t>
            </a:r>
          </a:p>
          <a:p>
            <a:pPr algn="ctr"/>
            <a:r>
              <a:rPr lang="en-US" altLang="en-US" dirty="0">
                <a:ea typeface="MS PGothic" pitchFamily="34" charset="-128"/>
                <a:cs typeface="Arial" pitchFamily="34" charset="0"/>
              </a:rPr>
              <a:t>KRS TAHAP 3</a:t>
            </a:r>
          </a:p>
          <a:p>
            <a:pPr algn="ctr"/>
            <a:r>
              <a:rPr lang="sv-SE" sz="1100" b="1" dirty="0">
                <a:cs typeface="Arial" pitchFamily="34" charset="0"/>
              </a:rPr>
              <a:t>19 Agustus – 4 September 2020</a:t>
            </a:r>
            <a:endParaRPr lang="en-US" sz="1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166023" y="3127403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TIDAK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59590" y="6156726"/>
            <a:ext cx="1779653" cy="5386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ea typeface="MS PGothic" pitchFamily="34" charset="-128"/>
                <a:cs typeface="Arial" pitchFamily="34" charset="0"/>
              </a:rPr>
              <a:t>BERHASIL REGISTRASI</a:t>
            </a:r>
          </a:p>
          <a:p>
            <a:pPr algn="ctr"/>
            <a:r>
              <a:rPr lang="en-US" altLang="en-US" dirty="0">
                <a:ea typeface="MS PGothic" pitchFamily="34" charset="-128"/>
                <a:cs typeface="Arial" pitchFamily="34" charset="0"/>
              </a:rPr>
              <a:t>GANJIL 20/21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1574" y="3538748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YA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42490" y="4839285"/>
            <a:ext cx="1656589" cy="877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100" dirty="0" err="1">
                <a:ea typeface="MS PGothic" pitchFamily="34" charset="-128"/>
                <a:cs typeface="Arial" pitchFamily="34" charset="0"/>
              </a:rPr>
              <a:t>Pembayaran</a:t>
            </a:r>
            <a:endParaRPr lang="en-US" sz="1100" dirty="0"/>
          </a:p>
          <a:p>
            <a:pPr algn="ctr"/>
            <a:r>
              <a:rPr lang="nb-NO" altLang="en-US" dirty="0">
                <a:ea typeface="MS PGothic" pitchFamily="34" charset="-128"/>
                <a:cs typeface="Arial" pitchFamily="34" charset="0"/>
              </a:rPr>
              <a:t>SKS FULL</a:t>
            </a:r>
          </a:p>
          <a:p>
            <a:pPr algn="ctr"/>
            <a:r>
              <a:rPr lang="en-US" sz="1100" b="1" dirty="0"/>
              <a:t>1 x 24 jam </a:t>
            </a:r>
            <a:r>
              <a:rPr lang="en-US" sz="1100" b="1" dirty="0" err="1"/>
              <a:t>setelah</a:t>
            </a:r>
            <a:r>
              <a:rPr lang="en-US" sz="1100" b="1" dirty="0"/>
              <a:t> enrollment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878504" y="4574754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TIDAK</a:t>
            </a:r>
          </a:p>
        </p:txBody>
      </p:sp>
      <p:sp>
        <p:nvSpPr>
          <p:cNvPr id="187" name="Flowchart: Decision 186"/>
          <p:cNvSpPr/>
          <p:nvPr/>
        </p:nvSpPr>
        <p:spPr>
          <a:xfrm>
            <a:off x="7154516" y="2721723"/>
            <a:ext cx="1344563" cy="789806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ISI KRS TAHAP 3 ?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6225" y="1595709"/>
            <a:ext cx="1823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TIDAK MENGISI KRSS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6733867" y="1295400"/>
            <a:ext cx="1677061" cy="5386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dirty="0">
                <a:ea typeface="MS PGothic" pitchFamily="34" charset="-128"/>
                <a:cs typeface="Arial" pitchFamily="34" charset="0"/>
              </a:rPr>
              <a:t>TIDAK TEREGISTRASI</a:t>
            </a:r>
          </a:p>
          <a:p>
            <a:pPr algn="ctr"/>
            <a:r>
              <a:rPr lang="en-US" altLang="en-US" dirty="0">
                <a:ea typeface="MS PGothic" pitchFamily="34" charset="-128"/>
                <a:cs typeface="Arial" pitchFamily="34" charset="0"/>
              </a:rPr>
              <a:t>GANJIL20/21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7644188" y="1904538"/>
            <a:ext cx="744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TIDAK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2454311" y="228600"/>
            <a:ext cx="657552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en-US" sz="1100" b="1" dirty="0">
                <a:ea typeface="MS PGothic" pitchFamily="34" charset="-128"/>
                <a:cs typeface="Arial" pitchFamily="34" charset="0"/>
              </a:rPr>
              <a:t>START</a:t>
            </a:r>
            <a:endParaRPr lang="en-US" altLang="en-US" b="1" dirty="0"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290" name="Straight Arrow Connector 289"/>
          <p:cNvCxnSpPr>
            <a:stCxn id="288" idx="2"/>
            <a:endCxn id="9" idx="0"/>
          </p:cNvCxnSpPr>
          <p:nvPr/>
        </p:nvCxnSpPr>
        <p:spPr>
          <a:xfrm>
            <a:off x="2783087" y="490210"/>
            <a:ext cx="0" cy="183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Decision 43"/>
          <p:cNvSpPr/>
          <p:nvPr/>
        </p:nvSpPr>
        <p:spPr>
          <a:xfrm>
            <a:off x="2183294" y="1552519"/>
            <a:ext cx="1198554" cy="704039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Open Sans"/>
              </a:rPr>
              <a:t>Isi KRSS ?</a:t>
            </a:r>
          </a:p>
        </p:txBody>
      </p:sp>
      <p:cxnSp>
        <p:nvCxnSpPr>
          <p:cNvPr id="8" name="Elbow Connector 7"/>
          <p:cNvCxnSpPr>
            <a:stCxn id="9" idx="2"/>
            <a:endCxn id="44" idx="0"/>
          </p:cNvCxnSpPr>
          <p:nvPr/>
        </p:nvCxnSpPr>
        <p:spPr>
          <a:xfrm rot="5400000">
            <a:off x="2697320" y="1466751"/>
            <a:ext cx="171019" cy="5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Decision 51"/>
          <p:cNvSpPr/>
          <p:nvPr/>
        </p:nvSpPr>
        <p:spPr>
          <a:xfrm>
            <a:off x="496426" y="3112997"/>
            <a:ext cx="1356916" cy="797062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Open Sans"/>
              </a:rPr>
              <a:t>SUKSES AUTO DEBET ?</a:t>
            </a:r>
          </a:p>
        </p:txBody>
      </p:sp>
      <p:cxnSp>
        <p:nvCxnSpPr>
          <p:cNvPr id="20" name="Elbow Connector 19"/>
          <p:cNvCxnSpPr>
            <a:stCxn id="16" idx="2"/>
            <a:endCxn id="52" idx="0"/>
          </p:cNvCxnSpPr>
          <p:nvPr/>
        </p:nvCxnSpPr>
        <p:spPr>
          <a:xfrm rot="5400000">
            <a:off x="1056366" y="2994476"/>
            <a:ext cx="237039" cy="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2" idx="2"/>
            <a:endCxn id="31" idx="0"/>
          </p:cNvCxnSpPr>
          <p:nvPr/>
        </p:nvCxnSpPr>
        <p:spPr>
          <a:xfrm rot="16200000" flipH="1">
            <a:off x="1042674" y="4042268"/>
            <a:ext cx="269738" cy="53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9362" y="3874997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YA</a:t>
            </a:r>
          </a:p>
        </p:txBody>
      </p:sp>
      <p:sp>
        <p:nvSpPr>
          <p:cNvPr id="64" name="Flowchart: Decision 63"/>
          <p:cNvSpPr/>
          <p:nvPr/>
        </p:nvSpPr>
        <p:spPr>
          <a:xfrm>
            <a:off x="698682" y="5135335"/>
            <a:ext cx="1356916" cy="797062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Open Sans"/>
              </a:rPr>
              <a:t>ISI KRS TAHAP 1 ?</a:t>
            </a:r>
          </a:p>
        </p:txBody>
      </p:sp>
      <p:cxnSp>
        <p:nvCxnSpPr>
          <p:cNvPr id="224" name="Elbow Connector 223"/>
          <p:cNvCxnSpPr>
            <a:stCxn id="31" idx="2"/>
            <a:endCxn id="64" idx="0"/>
          </p:cNvCxnSpPr>
          <p:nvPr/>
        </p:nvCxnSpPr>
        <p:spPr>
          <a:xfrm rot="16200000" flipH="1">
            <a:off x="1154845" y="4913040"/>
            <a:ext cx="247652" cy="1969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>
            <a:stCxn id="64" idx="2"/>
            <a:endCxn id="65" idx="1"/>
          </p:cNvCxnSpPr>
          <p:nvPr/>
        </p:nvCxnSpPr>
        <p:spPr>
          <a:xfrm rot="16200000" flipH="1">
            <a:off x="2871548" y="4437989"/>
            <a:ext cx="493634" cy="34824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>
            <a:stCxn id="64" idx="3"/>
            <a:endCxn id="13" idx="2"/>
          </p:cNvCxnSpPr>
          <p:nvPr/>
        </p:nvCxnSpPr>
        <p:spPr>
          <a:xfrm flipV="1">
            <a:off x="2055598" y="5002188"/>
            <a:ext cx="1509915" cy="53167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91061" y="5946000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YA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83294" y="5211174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TIDAK</a:t>
            </a:r>
          </a:p>
        </p:txBody>
      </p:sp>
      <p:cxnSp>
        <p:nvCxnSpPr>
          <p:cNvPr id="244" name="Elbow Connector 243"/>
          <p:cNvCxnSpPr>
            <a:stCxn id="52" idx="3"/>
            <a:endCxn id="108" idx="1"/>
          </p:cNvCxnSpPr>
          <p:nvPr/>
        </p:nvCxnSpPr>
        <p:spPr>
          <a:xfrm flipV="1">
            <a:off x="1853342" y="3384635"/>
            <a:ext cx="869467" cy="1268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lbow Connector 246"/>
          <p:cNvCxnSpPr>
            <a:stCxn id="44" idx="3"/>
            <a:endCxn id="35" idx="0"/>
          </p:cNvCxnSpPr>
          <p:nvPr/>
        </p:nvCxnSpPr>
        <p:spPr>
          <a:xfrm>
            <a:off x="3381848" y="1904539"/>
            <a:ext cx="2307555" cy="6679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lbow Connector 248"/>
          <p:cNvCxnSpPr>
            <a:stCxn id="44" idx="1"/>
            <a:endCxn id="16" idx="3"/>
          </p:cNvCxnSpPr>
          <p:nvPr/>
        </p:nvCxnSpPr>
        <p:spPr>
          <a:xfrm rot="10800000" flipV="1">
            <a:off x="1701634" y="1904539"/>
            <a:ext cx="481661" cy="309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owchart: Decision 99"/>
          <p:cNvSpPr/>
          <p:nvPr/>
        </p:nvSpPr>
        <p:spPr>
          <a:xfrm>
            <a:off x="4686410" y="4265618"/>
            <a:ext cx="1356916" cy="797062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Open Sans"/>
              </a:rPr>
              <a:t>ISI KRS TAHAP 2 ?</a:t>
            </a:r>
          </a:p>
        </p:txBody>
      </p:sp>
      <p:cxnSp>
        <p:nvCxnSpPr>
          <p:cNvPr id="34" name="Elbow Connector 33"/>
          <p:cNvCxnSpPr>
            <a:stCxn id="13" idx="3"/>
            <a:endCxn id="100" idx="1"/>
          </p:cNvCxnSpPr>
          <p:nvPr/>
        </p:nvCxnSpPr>
        <p:spPr>
          <a:xfrm>
            <a:off x="4479359" y="4648245"/>
            <a:ext cx="207051" cy="159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lowchart: Decision 107"/>
          <p:cNvSpPr/>
          <p:nvPr/>
        </p:nvSpPr>
        <p:spPr>
          <a:xfrm>
            <a:off x="2722809" y="2946712"/>
            <a:ext cx="1491036" cy="875845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Open Sans"/>
              </a:rPr>
              <a:t>SUKSES AUTODEBET KEBIJAKAN ?</a:t>
            </a:r>
          </a:p>
        </p:txBody>
      </p:sp>
      <p:cxnSp>
        <p:nvCxnSpPr>
          <p:cNvPr id="51" name="Elbow Connector 50"/>
          <p:cNvCxnSpPr>
            <a:stCxn id="108" idx="2"/>
            <a:endCxn id="13" idx="0"/>
          </p:cNvCxnSpPr>
          <p:nvPr/>
        </p:nvCxnSpPr>
        <p:spPr>
          <a:xfrm rot="16200000" flipH="1">
            <a:off x="3281048" y="4009836"/>
            <a:ext cx="471745" cy="9718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676225" y="3838519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YA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132150" y="2663578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TIDAK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34854" y="5135335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YA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230122" y="6441419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TIDAK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440678" y="3984535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TIDAK</a:t>
            </a:r>
          </a:p>
        </p:txBody>
      </p:sp>
      <p:cxnSp>
        <p:nvCxnSpPr>
          <p:cNvPr id="109" name="Elbow Connector 108"/>
          <p:cNvCxnSpPr>
            <a:stCxn id="100" idx="2"/>
            <a:endCxn id="65" idx="0"/>
          </p:cNvCxnSpPr>
          <p:nvPr/>
        </p:nvCxnSpPr>
        <p:spPr>
          <a:xfrm rot="16200000" flipH="1">
            <a:off x="5010119" y="5417428"/>
            <a:ext cx="1094046" cy="3845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08" idx="3"/>
            <a:endCxn id="35" idx="1"/>
          </p:cNvCxnSpPr>
          <p:nvPr/>
        </p:nvCxnSpPr>
        <p:spPr>
          <a:xfrm flipV="1">
            <a:off x="4213845" y="2926472"/>
            <a:ext cx="325243" cy="4581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00" idx="0"/>
            <a:endCxn id="35" idx="2"/>
          </p:cNvCxnSpPr>
          <p:nvPr/>
        </p:nvCxnSpPr>
        <p:spPr>
          <a:xfrm rot="5400000" flipH="1" flipV="1">
            <a:off x="5034534" y="3610750"/>
            <a:ext cx="985203" cy="3245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35" idx="3"/>
            <a:endCxn id="187" idx="1"/>
          </p:cNvCxnSpPr>
          <p:nvPr/>
        </p:nvCxnSpPr>
        <p:spPr>
          <a:xfrm>
            <a:off x="6839718" y="2926472"/>
            <a:ext cx="314798" cy="19015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187" idx="2"/>
            <a:endCxn id="320" idx="0"/>
          </p:cNvCxnSpPr>
          <p:nvPr/>
        </p:nvCxnSpPr>
        <p:spPr>
          <a:xfrm rot="5400000">
            <a:off x="7684682" y="3650547"/>
            <a:ext cx="281135" cy="30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Flowchart: Decision 319"/>
          <p:cNvSpPr/>
          <p:nvPr/>
        </p:nvSpPr>
        <p:spPr>
          <a:xfrm>
            <a:off x="7151418" y="3792664"/>
            <a:ext cx="1344563" cy="789806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ISI KRSS ?</a:t>
            </a:r>
          </a:p>
        </p:txBody>
      </p:sp>
      <p:cxnSp>
        <p:nvCxnSpPr>
          <p:cNvPr id="149" name="Elbow Connector 148"/>
          <p:cNvCxnSpPr>
            <a:stCxn id="320" idx="1"/>
          </p:cNvCxnSpPr>
          <p:nvPr/>
        </p:nvCxnSpPr>
        <p:spPr>
          <a:xfrm rot="10800000" flipV="1">
            <a:off x="6276668" y="4187566"/>
            <a:ext cx="874751" cy="196915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6793714" y="4241621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YA</a:t>
            </a:r>
          </a:p>
        </p:txBody>
      </p:sp>
      <p:cxnSp>
        <p:nvCxnSpPr>
          <p:cNvPr id="155" name="Elbow Connector 154"/>
          <p:cNvCxnSpPr>
            <a:stCxn id="320" idx="2"/>
            <a:endCxn id="84" idx="0"/>
          </p:cNvCxnSpPr>
          <p:nvPr/>
        </p:nvCxnSpPr>
        <p:spPr>
          <a:xfrm rot="5400000">
            <a:off x="7618836" y="4634420"/>
            <a:ext cx="256815" cy="1529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Flowchart: Decision 321"/>
          <p:cNvSpPr/>
          <p:nvPr/>
        </p:nvSpPr>
        <p:spPr>
          <a:xfrm>
            <a:off x="7154516" y="5956413"/>
            <a:ext cx="1344563" cy="789806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SUKSES BAYAR ?</a:t>
            </a:r>
          </a:p>
        </p:txBody>
      </p:sp>
      <p:cxnSp>
        <p:nvCxnSpPr>
          <p:cNvPr id="157" name="Elbow Connector 156"/>
          <p:cNvCxnSpPr>
            <a:stCxn id="84" idx="2"/>
            <a:endCxn id="322" idx="0"/>
          </p:cNvCxnSpPr>
          <p:nvPr/>
        </p:nvCxnSpPr>
        <p:spPr>
          <a:xfrm rot="16200000" flipH="1">
            <a:off x="7628809" y="5758423"/>
            <a:ext cx="239965" cy="15601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322" idx="1"/>
            <a:endCxn id="65" idx="3"/>
          </p:cNvCxnSpPr>
          <p:nvPr/>
        </p:nvCxnSpPr>
        <p:spPr>
          <a:xfrm rot="10800000" flipV="1">
            <a:off x="6639244" y="6351315"/>
            <a:ext cx="515273" cy="747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/>
          <p:cNvSpPr txBox="1"/>
          <p:nvPr/>
        </p:nvSpPr>
        <p:spPr>
          <a:xfrm>
            <a:off x="6848732" y="5925469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YA</a:t>
            </a:r>
          </a:p>
        </p:txBody>
      </p:sp>
      <p:cxnSp>
        <p:nvCxnSpPr>
          <p:cNvPr id="325" name="Elbow Connector 324"/>
          <p:cNvCxnSpPr>
            <a:stCxn id="322" idx="3"/>
            <a:endCxn id="283" idx="3"/>
          </p:cNvCxnSpPr>
          <p:nvPr/>
        </p:nvCxnSpPr>
        <p:spPr>
          <a:xfrm flipH="1" flipV="1">
            <a:off x="8410928" y="1564705"/>
            <a:ext cx="88151" cy="4786611"/>
          </a:xfrm>
          <a:prstGeom prst="bentConnector3">
            <a:avLst>
              <a:gd name="adj1" fmla="val -2593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Elbow Connector 326"/>
          <p:cNvCxnSpPr>
            <a:stCxn id="187" idx="0"/>
            <a:endCxn id="283" idx="2"/>
          </p:cNvCxnSpPr>
          <p:nvPr/>
        </p:nvCxnSpPr>
        <p:spPr>
          <a:xfrm rot="16200000" flipV="1">
            <a:off x="7255741" y="2150666"/>
            <a:ext cx="887714" cy="25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32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914400"/>
            <a:ext cx="7772400" cy="55626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BP3,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SKS-1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peserta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KRS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3):</a:t>
            </a: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Masukkan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kartu</a:t>
            </a:r>
            <a:r>
              <a:rPr lang="en-US" dirty="0">
                <a:latin typeface="Arial" pitchFamily="34" charset="0"/>
                <a:cs typeface="Arial" pitchFamily="34" charset="0"/>
              </a:rPr>
              <a:t> ATM BCA</a:t>
            </a: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Masukkan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dirty="0">
                <a:latin typeface="Arial" pitchFamily="34" charset="0"/>
                <a:cs typeface="Arial" pitchFamily="34" charset="0"/>
              </a:rPr>
              <a:t> PIN</a:t>
            </a: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Pilih</a:t>
            </a:r>
            <a:r>
              <a:rPr lang="en-US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Transaksi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Pilih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transaksi</a:t>
            </a:r>
            <a:r>
              <a:rPr lang="en-US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Pilih</a:t>
            </a:r>
            <a:r>
              <a:rPr lang="en-US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Layar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Pilih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transaksi</a:t>
            </a:r>
            <a:r>
              <a:rPr lang="en-US" dirty="0">
                <a:latin typeface="Arial" pitchFamily="34" charset="0"/>
                <a:cs typeface="Arial" pitchFamily="34" charset="0"/>
              </a:rPr>
              <a:t> “Lain-lain”</a:t>
            </a: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Masukkan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rekening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Universitas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Bina</a:t>
            </a:r>
            <a:r>
              <a:rPr lang="en-US" dirty="0">
                <a:latin typeface="Arial" pitchFamily="34" charset="0"/>
                <a:cs typeface="Arial" pitchFamily="34" charset="0"/>
              </a:rPr>
              <a:t> Nusantara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5 2 7 0 9 8 9 8 9 8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Masukkan</a:t>
            </a:r>
            <a:r>
              <a:rPr lang="en-US" dirty="0">
                <a:latin typeface="Arial" pitchFamily="34" charset="0"/>
                <a:cs typeface="Arial" pitchFamily="34" charset="0"/>
              </a:rPr>
              <a:t> NIM,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ditambah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Kode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Bayar BP3 : 21 dan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Kode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Bayar SKS : 22 )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bayar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SKS</a:t>
            </a:r>
            <a:r>
              <a:rPr lang="en-US" dirty="0">
                <a:latin typeface="Arial" pitchFamily="34" charset="0"/>
                <a:cs typeface="Arial" pitchFamily="34" charset="0"/>
              </a:rPr>
              <a:t> : NIM : 1801567890,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mahasiswa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2 0 0 1 5 6 7 8 9 0 2 2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Masukan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tagihan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dirty="0">
                <a:latin typeface="Arial" pitchFamily="34" charset="0"/>
                <a:cs typeface="Arial" pitchFamily="34" charset="0"/>
              </a:rPr>
              <a:t> bcs.binus.ac.id</a:t>
            </a: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Periksa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transaksi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benar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pilih</a:t>
            </a:r>
            <a:r>
              <a:rPr lang="en-US" dirty="0">
                <a:latin typeface="Arial" pitchFamily="34" charset="0"/>
                <a:cs typeface="Arial" pitchFamily="34" charset="0"/>
              </a:rPr>
              <a:t> menu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keluar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31775" indent="-231775"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r>
              <a:rPr lang="id-ID" dirty="0">
                <a:latin typeface="Arial" pitchFamily="34" charset="0"/>
                <a:cs typeface="Arial" pitchFamily="34" charset="0"/>
              </a:rPr>
              <a:t>Simpan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dirty="0">
                <a:latin typeface="Arial" pitchFamily="34" charset="0"/>
                <a:cs typeface="Arial" pitchFamily="34" charset="0"/>
              </a:rPr>
              <a:t> ATM</a:t>
            </a:r>
            <a:r>
              <a:rPr lang="id-ID" dirty="0">
                <a:latin typeface="Arial" pitchFamily="34" charset="0"/>
                <a:cs typeface="Arial" pitchFamily="34" charset="0"/>
              </a:rPr>
              <a:t> sebagai bukti bahwa pembayaran telah dilakukan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34000"/>
              </a:lnSpc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40840"/>
              </p:ext>
            </p:extLst>
          </p:nvPr>
        </p:nvGraphicFramePr>
        <p:xfrm>
          <a:off x="914400" y="990600"/>
          <a:ext cx="7944809" cy="561055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Tanggal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/>
                        <a:ea typeface="ＭＳ Ｐゴシック"/>
                        <a:cs typeface="ＭＳ Ｐゴシック"/>
                      </a:endParaRPr>
                    </a:p>
                  </a:txBody>
                  <a:tcPr marL="78226" marR="78226" marT="41938" marB="41938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Kegiatan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/>
                        <a:ea typeface="ＭＳ Ｐゴシック"/>
                        <a:cs typeface="ＭＳ Ｐゴシック"/>
                      </a:endParaRPr>
                    </a:p>
                  </a:txBody>
                  <a:tcPr marL="78226" marR="78226" marT="41938" marB="41938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84">
                <a:tc>
                  <a:txBody>
                    <a:bodyPr/>
                    <a:lstStyle/>
                    <a:p>
                      <a:pPr marL="0" marR="0" lvl="0" indent="0" algn="ctr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02 – 16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Open Sans"/>
                        </a:rPr>
                        <a:t>Oktober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 2020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"/>
                        <a:ea typeface="ＭＳ Ｐゴシック"/>
                        <a:cs typeface="ＭＳ Ｐゴシック"/>
                      </a:endParaRP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effectLst/>
                          <a:latin typeface="Open Sans"/>
                        </a:rPr>
                        <a:t>Sosialisasi Registrasi KRSS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, KRS dan Skripsi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"/>
                        <a:ea typeface="ＭＳ Ｐゴシック"/>
                        <a:cs typeface="ＭＳ Ｐゴシック"/>
                      </a:endParaRP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12 – 27 </a:t>
                      </a:r>
                      <a:r>
                        <a:rPr lang="en-US" sz="1600" b="0" dirty="0" err="1"/>
                        <a:t>Oktober</a:t>
                      </a:r>
                      <a:r>
                        <a:rPr lang="en-US" sz="1600" b="0" dirty="0"/>
                        <a:t> 2020</a:t>
                      </a: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effectLst/>
                          <a:latin typeface="Open Sans"/>
                        </a:rPr>
                        <a:t>Registrasi KRSS</a:t>
                      </a:r>
                      <a:r>
                        <a:rPr kumimoji="0" lang="id-ID" sz="1600" b="0" i="0" u="none" strike="noStrike" cap="none" normalizeH="0" baseline="0">
                          <a:ln>
                            <a:noFill/>
                          </a:ln>
                          <a:effectLst/>
                          <a:latin typeface="Open Sans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  <a:hlinkClick r:id="rId2"/>
                        </a:rPr>
                        <a:t>http://bcs.binus.ac.id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effectLst/>
                        <a:latin typeface="Open Sans"/>
                      </a:endParaRP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Open Sans"/>
                        </a:rPr>
                        <a:t>30 </a:t>
                      </a:r>
                      <a:r>
                        <a:rPr lang="en-US" sz="1600" b="0" i="0" u="none" strike="noStrike" dirty="0" err="1">
                          <a:effectLst/>
                          <a:latin typeface="Open Sans"/>
                        </a:rPr>
                        <a:t>Oktober</a:t>
                      </a:r>
                      <a:r>
                        <a:rPr lang="en-US" sz="1600" b="0" i="0" u="none" strike="noStrike" dirty="0">
                          <a:effectLst/>
                          <a:latin typeface="Open Sans"/>
                        </a:rPr>
                        <a:t> – 06 November 2020</a:t>
                      </a: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Pemesanan Kelompok Skripsi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  <a:hlinkClick r:id="rId2"/>
                        </a:rPr>
                        <a:t>http://bcs.binus.ac.id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"/>
                        <a:ea typeface="ＭＳ Ｐゴシック"/>
                        <a:cs typeface="ＭＳ Ｐゴシック"/>
                      </a:endParaRP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25 November 2020</a:t>
                      </a: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Pengumuman Kelas Kelompok Skripsi untuk Jurusan Accounting Information Systems, Computer Science, Information Systems, International Business Management, Management</a:t>
                      </a: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516">
                <a:tc>
                  <a:txBody>
                    <a:bodyPr/>
                    <a:lstStyle/>
                    <a:p>
                      <a:pPr marL="0" marR="0" lvl="0" indent="0" algn="ctr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25 November 2020</a:t>
                      </a: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Lihat KRS Manager </a:t>
                      </a: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  <a:hlinkClick r:id="rId3"/>
                        </a:rPr>
                        <a:t>http://binusmaya.binus.ac.id</a:t>
                      </a: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   </a:t>
                      </a:r>
                    </a:p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menu Learning, pilih KRS Manager</a:t>
                      </a: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787">
                <a:tc>
                  <a:txBody>
                    <a:bodyPr/>
                    <a:lstStyle/>
                    <a:p>
                      <a:pPr marL="0" marR="0" lvl="0" indent="0" algn="ctr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27 November 2020 - 06 Januari 2021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"/>
                        <a:ea typeface="ＭＳ Ｐゴシック"/>
                        <a:cs typeface="ＭＳ Ｐゴシック"/>
                      </a:endParaRP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effectLst/>
                          <a:latin typeface="Open Sans"/>
                        </a:rPr>
                        <a:t>Registrasi </a:t>
                      </a: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effectLst/>
                          <a:latin typeface="Open Sans"/>
                        </a:rPr>
                        <a:t>KRS </a:t>
                      </a: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Tahap 1</a:t>
                      </a: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764106415"/>
                  </a:ext>
                </a:extLst>
              </a:tr>
              <a:tr h="450697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u="none" strike="noStrike" dirty="0">
                          <a:effectLst/>
                          <a:latin typeface="Open Sans"/>
                        </a:rPr>
                        <a:t>11 Desember 2020 - 06 Januari 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effectLst/>
                          <a:latin typeface="Open Sans"/>
                        </a:rPr>
                        <a:t>Registrasi </a:t>
                      </a: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effectLst/>
                          <a:latin typeface="Open Sans"/>
                        </a:rPr>
                        <a:t>KRS </a:t>
                      </a: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Tahap 2</a:t>
                      </a: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293397011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/>
                          <a:ea typeface="ＭＳ Ｐゴシック"/>
                          <a:cs typeface="ＭＳ Ｐゴシック"/>
                        </a:rPr>
                        <a:t>15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/>
                          <a:ea typeface="ＭＳ Ｐゴシック"/>
                          <a:cs typeface="ＭＳ Ｐゴシック"/>
                        </a:rPr>
                        <a:t>Januari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/>
                          <a:ea typeface="ＭＳ Ｐゴシック"/>
                          <a:cs typeface="ＭＳ Ｐゴシック"/>
                        </a:rPr>
                        <a:t> 2021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"/>
                        <a:ea typeface="ＭＳ Ｐゴシック"/>
                        <a:cs typeface="ＭＳ Ｐゴシック"/>
                      </a:endParaRP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Pengumuman Pembatalan Mata Kuliah dibawah Kelas Minimum </a:t>
                      </a: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  <a:hlinkClick r:id="rId3"/>
                        </a:rPr>
                        <a:t>http://binusmaya.binus.ac.id</a:t>
                      </a:r>
                      <a:endParaRPr kumimoji="0" lang="sv-SE" sz="1600" b="0" i="0" u="none" strike="noStrike" cap="none" normalizeH="0" baseline="0" dirty="0">
                        <a:ln>
                          <a:noFill/>
                        </a:ln>
                        <a:effectLst/>
                        <a:latin typeface="Open Sans"/>
                      </a:endParaRP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Open Sans"/>
                        </a:rPr>
                        <a:t>19 Januari - 05 Februari 2021</a:t>
                      </a:r>
                      <a:endParaRPr lang="en-US" sz="1600" b="0" i="0" u="none" strike="noStrike" dirty="0">
                        <a:effectLst/>
                        <a:latin typeface="Open Sans"/>
                      </a:endParaRPr>
                    </a:p>
                  </a:txBody>
                  <a:tcPr marL="8149" marR="8149" marT="873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Registrasi </a:t>
                      </a:r>
                      <a:r>
                        <a:rPr kumimoji="0" lang="sv-SE" sz="16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KRS Tahap 3</a:t>
                      </a:r>
                    </a:p>
                  </a:txBody>
                  <a:tcPr marL="8149" marR="8149" marT="8737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0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14716" y="1295400"/>
            <a:ext cx="8060074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000" b="1" dirty="0" err="1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Informasi</a:t>
            </a:r>
            <a:r>
              <a:rPr lang="en-US" altLang="en-US" sz="3000" b="1" dirty="0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Bagi</a:t>
            </a:r>
            <a:r>
              <a:rPr lang="en-US" altLang="en-US" sz="3000" b="1" dirty="0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 Mahasiswa Yang Registrasi  Mata </a:t>
            </a:r>
            <a:r>
              <a:rPr lang="en-US" altLang="en-US" sz="3000" b="1" dirty="0" err="1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kuliah</a:t>
            </a:r>
            <a:r>
              <a:rPr lang="en-US" altLang="en-US" sz="3000" b="1" dirty="0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 Skripsi/</a:t>
            </a:r>
            <a:r>
              <a:rPr lang="en-US" altLang="en-US" sz="3000" b="1" dirty="0" err="1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Tugas</a:t>
            </a:r>
            <a:r>
              <a:rPr lang="en-US" altLang="en-US" sz="3000" b="1" dirty="0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79B8"/>
                </a:solidFill>
                <a:latin typeface="Open Sans"/>
                <a:ea typeface="MS PGothic" pitchFamily="34" charset="-128"/>
                <a:cs typeface="Arial" pitchFamily="34" charset="0"/>
              </a:rPr>
              <a:t>Akhir</a:t>
            </a:r>
            <a:endParaRPr lang="en-US" altLang="en-US" sz="3000" b="1" dirty="0">
              <a:solidFill>
                <a:srgbClr val="0079B8"/>
              </a:solidFill>
              <a:latin typeface="Open Sans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6939" y="3009036"/>
            <a:ext cx="7966075" cy="152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att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8" y="3350419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53120" y="3170872"/>
            <a:ext cx="674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Mahasiswa wajib mengumpulkan softcover skripsi/tugas akhir sesuai dengan tanggal yang terdapat pada Kalender Registrasi Perkuliahan di Binusmaya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Memo </a:t>
            </a:r>
            <a:r>
              <a:rPr lang="en-US" b="1" dirty="0" err="1"/>
              <a:t>Keterlambatan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348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8382000" cy="6019800"/>
          </a:xfrm>
        </p:spPr>
      </p:pic>
    </p:spTree>
    <p:extLst>
      <p:ext uri="{BB962C8B-B14F-4D97-AF65-F5344CB8AC3E}">
        <p14:creationId xmlns:p14="http://schemas.microsoft.com/office/powerpoint/2010/main" val="4081495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1750"/>
            <a:ext cx="8229600" cy="1401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DOWNLOAD MATERIAL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rgbClr val="00B0F0"/>
                </a:solidFill>
                <a:latin typeface="+mn-lt"/>
              </a:rPr>
              <a:t>http://binusmaya.binus.ac.id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5334001"/>
          <a:ext cx="775246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/>
          <a:srcRect l="21568" t="26324" r="23663" b="37469"/>
          <a:stretch>
            <a:fillRect/>
          </a:stretch>
        </p:blipFill>
        <p:spPr bwMode="auto">
          <a:xfrm>
            <a:off x="360363" y="1697038"/>
            <a:ext cx="8555037" cy="3370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914400" y="4114800"/>
            <a:ext cx="190500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100"/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2559317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5C5CC6-E054-4948-A340-5E13AFAAA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-19988"/>
            <a:ext cx="7649485" cy="687798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C4B8406-4720-4B0F-BAAB-4BB55731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42710"/>
      </p:ext>
    </p:extLst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620000" cy="5181600"/>
          </a:xfrm>
        </p:spPr>
      </p:pic>
    </p:spTree>
    <p:extLst>
      <p:ext uri="{BB962C8B-B14F-4D97-AF65-F5344CB8AC3E}">
        <p14:creationId xmlns:p14="http://schemas.microsoft.com/office/powerpoint/2010/main" val="359608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07. Lain - lain\sosialisasi email binus\banner email revi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5" y="2057400"/>
            <a:ext cx="9220200" cy="40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737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https://encrypted-tbn2.gstatic.com/images?q=tbn:ANd9GcTocxhlF3VVl2BSrb-MxSJgpr_cwkMN-kQT3Z2oXFFjN9upsA6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72469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76200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+mn-lt"/>
              </a:rPr>
              <a:t>Informasi</a:t>
            </a:r>
            <a:r>
              <a:rPr lang="en-US" sz="2800" dirty="0">
                <a:latin typeface="+mn-lt"/>
              </a:rPr>
              <a:t> grade dan status </a:t>
            </a:r>
            <a:r>
              <a:rPr lang="en-US" sz="2800" dirty="0" err="1">
                <a:latin typeface="+mn-lt"/>
              </a:rPr>
              <a:t>mata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kuliah</a:t>
            </a:r>
            <a:r>
              <a:rPr lang="en-US" sz="2800" dirty="0">
                <a:latin typeface="+mn-lt"/>
              </a:rPr>
              <a:t> yang </a:t>
            </a:r>
            <a:r>
              <a:rPr lang="en-US" sz="2800" dirty="0" err="1">
                <a:latin typeface="+mn-lt"/>
              </a:rPr>
              <a:t>masih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harus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diulang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karena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belum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mencapai</a:t>
            </a:r>
            <a:r>
              <a:rPr lang="en-US" sz="2800" dirty="0">
                <a:latin typeface="+mn-lt"/>
              </a:rPr>
              <a:t> grade minimum </a:t>
            </a:r>
            <a:r>
              <a:rPr lang="en-US" sz="2800" dirty="0" err="1">
                <a:latin typeface="+mn-lt"/>
              </a:rPr>
              <a:t>dapat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dilihat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pada</a:t>
            </a:r>
            <a:r>
              <a:rPr lang="en-US" sz="2800" dirty="0">
                <a:latin typeface="+mn-lt"/>
              </a:rPr>
              <a:t> : </a:t>
            </a:r>
            <a:r>
              <a:rPr lang="en-US" sz="2800" dirty="0">
                <a:ln w="0"/>
                <a:latin typeface="+mn-lt"/>
                <a:hlinkClick r:id="rId2"/>
              </a:rPr>
              <a:t>https://binusmaya.binus.ac.id</a:t>
            </a:r>
            <a:r>
              <a:rPr lang="en-US" sz="2800" dirty="0">
                <a:ln w="0"/>
                <a:latin typeface="+mn-lt"/>
              </a:rPr>
              <a:t> menu </a:t>
            </a:r>
            <a:r>
              <a:rPr lang="en-US" sz="2800" b="1" dirty="0">
                <a:ln w="0"/>
                <a:latin typeface="+mn-lt"/>
              </a:rPr>
              <a:t>Learning</a:t>
            </a:r>
            <a:r>
              <a:rPr lang="en-US" sz="2800" dirty="0">
                <a:ln w="0"/>
                <a:latin typeface="+mn-lt"/>
              </a:rPr>
              <a:t>, </a:t>
            </a:r>
            <a:r>
              <a:rPr lang="en-US" sz="2800" dirty="0" err="1">
                <a:ln w="0"/>
                <a:latin typeface="+mn-lt"/>
              </a:rPr>
              <a:t>pilih</a:t>
            </a:r>
            <a:r>
              <a:rPr lang="en-US" sz="2800" dirty="0">
                <a:ln w="0"/>
                <a:latin typeface="+mn-lt"/>
              </a:rPr>
              <a:t> </a:t>
            </a:r>
            <a:r>
              <a:rPr lang="en-US" sz="2800" b="1" dirty="0">
                <a:ln w="0"/>
                <a:latin typeface="+mn-lt"/>
              </a:rPr>
              <a:t>Curriculum</a:t>
            </a:r>
            <a:r>
              <a:rPr lang="en-US" sz="2800" dirty="0">
                <a:ln w="0"/>
                <a:latin typeface="+mn-lt"/>
              </a:rPr>
              <a:t>, </a:t>
            </a:r>
            <a:r>
              <a:rPr lang="en-US" sz="2800" dirty="0" err="1">
                <a:ln w="0"/>
                <a:latin typeface="+mn-lt"/>
              </a:rPr>
              <a:t>pilih</a:t>
            </a:r>
            <a:r>
              <a:rPr lang="en-US" sz="2800" dirty="0">
                <a:ln w="0"/>
                <a:latin typeface="+mn-lt"/>
              </a:rPr>
              <a:t> </a:t>
            </a:r>
            <a:r>
              <a:rPr lang="en-US" sz="2800" b="1" dirty="0">
                <a:ln w="0"/>
                <a:latin typeface="+mn-lt"/>
              </a:rPr>
              <a:t>Course Distribution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800" b="1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+mn-lt"/>
              </a:rPr>
              <a:t>Informasi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syarat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mata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kuliah</a:t>
            </a:r>
            <a:r>
              <a:rPr lang="en-US" sz="2800" dirty="0">
                <a:latin typeface="+mn-lt"/>
              </a:rPr>
              <a:t> internship dan/</a:t>
            </a:r>
            <a:r>
              <a:rPr lang="en-US" sz="2800" dirty="0" err="1">
                <a:latin typeface="+mn-lt"/>
              </a:rPr>
              <a:t>atau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skripsi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dapat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dilihat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pada</a:t>
            </a:r>
            <a:r>
              <a:rPr lang="en-US" sz="2800" dirty="0">
                <a:latin typeface="+mn-lt"/>
              </a:rPr>
              <a:t> : </a:t>
            </a:r>
            <a:r>
              <a:rPr lang="en-US" sz="2800" dirty="0">
                <a:latin typeface="+mn-lt"/>
                <a:hlinkClick r:id="rId2"/>
              </a:rPr>
              <a:t>https://binusmaya.binus.ac.id</a:t>
            </a:r>
            <a:r>
              <a:rPr lang="en-US" sz="2800" dirty="0">
                <a:latin typeface="+mn-lt"/>
              </a:rPr>
              <a:t> menu </a:t>
            </a:r>
            <a:r>
              <a:rPr lang="en-US" sz="2800" b="1" dirty="0">
                <a:latin typeface="+mn-lt"/>
              </a:rPr>
              <a:t>Learning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pilih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Curriculum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pilih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Prerequisites for Internship and Thesis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7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Proses Registrasi KRSS dan KRS</a:t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cs typeface="Arial" pitchFamily="34" charset="0"/>
              </a:rPr>
              <a:t>Semester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Genap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2020/2021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5"/>
          <p:cNvSpPr>
            <a:spLocks noGrp="1"/>
          </p:cNvSpPr>
          <p:nvPr>
            <p:ph idx="1"/>
          </p:nvPr>
        </p:nvSpPr>
        <p:spPr>
          <a:xfrm>
            <a:off x="1066800" y="914400"/>
            <a:ext cx="7620000" cy="52117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/>
              <a:t>Login ke </a:t>
            </a:r>
            <a:r>
              <a:rPr lang="en-US" altLang="en-US">
                <a:hlinkClick r:id="rId2"/>
              </a:rPr>
              <a:t>http://bcs.binus.ac.id</a:t>
            </a:r>
            <a:endParaRPr lang="en-US" altLang="en-US"/>
          </a:p>
          <a:p>
            <a:pPr eaLnBrk="1" hangingPunct="1">
              <a:buFont typeface="Arial" pitchFamily="34" charset="0"/>
              <a:buNone/>
            </a:pPr>
            <a:r>
              <a:rPr lang="en-US" altLang="en-US"/>
              <a:t>Masukkan User ID dan Password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/>
              <a:t>Default password : b!Nu$ddmmyyyy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/>
              <a:t>(ddmmyyyy = tanggal, bulan, dan tahun lahir)</a:t>
            </a:r>
          </a:p>
          <a:p>
            <a:pPr eaLnBrk="1" hangingPunct="1"/>
            <a:endParaRPr lang="en-US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43200"/>
            <a:ext cx="7924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765175" y="777875"/>
            <a:ext cx="81010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800100" lvl="1" indent="-400050" eaLnBrk="1" hangingPunct="1"/>
            <a:endParaRPr lang="en-US" altLang="en-US" sz="1600">
              <a:latin typeface="Calibri" pitchFamily="34" charset="0"/>
              <a:ea typeface="MS PGothic" pitchFamily="34" charset="-128"/>
            </a:endParaRPr>
          </a:p>
          <a:p>
            <a:pPr marL="400050" indent="-400050" eaLnBrk="1" hangingPunct="1"/>
            <a:endParaRPr lang="en-US" altLang="en-US" sz="1200"/>
          </a:p>
          <a:p>
            <a:pPr marL="400050" indent="-400050" algn="ctr" eaLnBrk="1" hangingPunct="1"/>
            <a:endParaRPr lang="en-US" altLang="en-US" sz="1600"/>
          </a:p>
          <a:p>
            <a:pPr marL="400050" indent="-400050" algn="ctr" eaLnBrk="1" hangingPunct="1"/>
            <a:r>
              <a:rPr lang="en-US" altLang="en-US" sz="1600"/>
              <a:t>	</a:t>
            </a:r>
          </a:p>
          <a:p>
            <a:pPr marL="400050" indent="-400050" algn="ctr" eaLnBrk="1" hangingPunct="1"/>
            <a:endParaRPr lang="en-US" altLang="en-US"/>
          </a:p>
          <a:p>
            <a:pPr marL="400050" indent="-400050" algn="just" eaLnBrk="1" hangingPunct="1"/>
            <a:endParaRPr lang="en-US" altLang="en-US" sz="1600"/>
          </a:p>
        </p:txBody>
      </p:sp>
      <p:sp>
        <p:nvSpPr>
          <p:cNvPr id="16388" name="Content Placeholder 13"/>
          <p:cNvSpPr>
            <a:spLocks noGrp="1"/>
          </p:cNvSpPr>
          <p:nvPr>
            <p:ph idx="1"/>
          </p:nvPr>
        </p:nvSpPr>
        <p:spPr>
          <a:xfrm>
            <a:off x="685800" y="990600"/>
            <a:ext cx="8180388" cy="5435600"/>
          </a:xfrm>
        </p:spPr>
        <p:txBody>
          <a:bodyPr/>
          <a:lstStyle/>
          <a:p>
            <a:pPr eaLnBrk="1" hangingPunct="1">
              <a:buFont typeface="Arial" pitchFamily="34" charset="0"/>
              <a:buAutoNum type="arabicPeriod"/>
            </a:pPr>
            <a:r>
              <a:rPr lang="en-US" altLang="en-US" sz="1600" u="sng" dirty="0">
                <a:latin typeface="Arial" pitchFamily="34" charset="0"/>
                <a:ea typeface="MS PGothic" pitchFamily="34" charset="-128"/>
                <a:cs typeface="Arial" pitchFamily="34" charset="0"/>
              </a:rPr>
              <a:t>Enrollment Confirmation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Klik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Main Menu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Self Service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Academic Planning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Enrollment Shopping Cart.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Term 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2020 (2020, Even Semester)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kemudian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pilih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“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Yes I want to enroll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”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dengan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kondisi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  <a:p>
            <a:pPr eaLnBrk="1" hangingPunct="1">
              <a:buNone/>
            </a:pP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	*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Sudah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masuk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masa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pengisian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Validate Appointment (KRSS) </a:t>
            </a:r>
            <a:r>
              <a:rPr lang="en-US" altLang="en-US" sz="1600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tanggal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 12 – 27 </a:t>
            </a:r>
            <a:r>
              <a:rPr lang="en-US" altLang="en-US" sz="1600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Oktober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 2020</a:t>
            </a:r>
          </a:p>
          <a:p>
            <a:pPr eaLnBrk="1" hangingPunct="1">
              <a:buNone/>
            </a:pP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*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Belum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pernah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melakukan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Validate Appointment (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mengisi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KRSS)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sebelumnya</a:t>
            </a:r>
            <a:endParaRPr lang="en-US" alt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	*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Setelah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melakukan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enrollment confirmation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klik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tombol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“Save</a:t>
            </a:r>
            <a:r>
              <a:rPr lang="en-US" alt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”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18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en-US" sz="1800" dirty="0"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  <a:endParaRPr lang="en-US" altLang="en-US" sz="1800" b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04CB7-3736-4A5D-A964-BBD12A82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34417"/>
            <a:ext cx="6934200" cy="3104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2549</Words>
  <Application>Microsoft Office PowerPoint</Application>
  <PresentationFormat>On-screen Show (4:3)</PresentationFormat>
  <Paragraphs>338</Paragraphs>
  <Slides>59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Open Sans</vt:lpstr>
      <vt:lpstr>Wingdings</vt:lpstr>
      <vt:lpstr>Office Theme</vt:lpstr>
      <vt:lpstr>Registrasi KRSS, KRS, dan  Kelompok Skripsi Semester Genap 2020-2021</vt:lpstr>
      <vt:lpstr>Validate Appointment (KRSS)</vt:lpstr>
      <vt:lpstr>PowerPoint Presentation</vt:lpstr>
      <vt:lpstr>PowerPoint Presentation</vt:lpstr>
      <vt:lpstr>PowerPoint Presentation</vt:lpstr>
      <vt:lpstr>PowerPoint Presentation</vt:lpstr>
      <vt:lpstr>Proses Registrasi KRSS dan KRS Semester Genap 2020/2021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KRS/KRSS Result </vt:lpstr>
      <vt:lpstr>View KRS/KRSS Result </vt:lpstr>
      <vt:lpstr>Drop Enrollment Untuk membatalkan mata kuliah yang telah diambil  </vt:lpstr>
      <vt:lpstr>PowerPoint Presentation</vt:lpstr>
      <vt:lpstr>PowerPoint Presentation</vt:lpstr>
      <vt:lpstr>PowerPoint Presentation</vt:lpstr>
      <vt:lpstr>Swap Enrollment Untuk mengganti mata kuliah yang telah diambil dengan mata kuliah lain  </vt:lpstr>
      <vt:lpstr>PowerPoint Presentation</vt:lpstr>
      <vt:lpstr>PowerPoint Presentation</vt:lpstr>
      <vt:lpstr>PowerPoint Presentation</vt:lpstr>
      <vt:lpstr>PowerPoint Presentation</vt:lpstr>
      <vt:lpstr>Pemesanan Kelompok Skripsi Semester Genap 2020/2021</vt:lpstr>
      <vt:lpstr>Pemesanan Kelompok Skripsi</vt:lpstr>
      <vt:lpstr>Pendaftaran Kelompok Skripsi</vt:lpstr>
      <vt:lpstr>Approve/Deny</vt:lpstr>
      <vt:lpstr>Group Code</vt:lpstr>
      <vt:lpstr>Assign ke Kelas</vt:lpstr>
      <vt:lpstr>KRS Kelompok Skripsi</vt:lpstr>
      <vt:lpstr>Terminology di BCS</vt:lpstr>
      <vt:lpstr>PowerPoint Presentation</vt:lpstr>
      <vt:lpstr>PowerPoint Presentation</vt:lpstr>
      <vt:lpstr>PowerPoint Presentation</vt:lpstr>
      <vt:lpstr>PowerPoint Presentation</vt:lpstr>
      <vt:lpstr>Hal – hal yang harus diperhatikan bagi mahasiswa yang Tidak mengisi   KRS Tahap 1 dan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DOWNLOAD MATERIAL http://binusmaya.binus.ac.id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Lela Nurlaila</cp:lastModifiedBy>
  <cp:revision>169</cp:revision>
  <dcterms:created xsi:type="dcterms:W3CDTF">2015-01-08T09:47:01Z</dcterms:created>
  <dcterms:modified xsi:type="dcterms:W3CDTF">2020-11-13T02:30:03Z</dcterms:modified>
</cp:coreProperties>
</file>